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4" r:id="rId2"/>
    <p:sldId id="276" r:id="rId3"/>
    <p:sldId id="280" r:id="rId4"/>
    <p:sldId id="270" r:id="rId5"/>
    <p:sldId id="268" r:id="rId6"/>
    <p:sldId id="279" r:id="rId7"/>
    <p:sldId id="269" r:id="rId8"/>
    <p:sldId id="282" r:id="rId9"/>
    <p:sldId id="272" r:id="rId10"/>
    <p:sldId id="275" r:id="rId11"/>
    <p:sldId id="274" r:id="rId12"/>
    <p:sldId id="267" r:id="rId13"/>
    <p:sldId id="263" r:id="rId14"/>
    <p:sldId id="262" r:id="rId15"/>
    <p:sldId id="266" r:id="rId16"/>
    <p:sldId id="265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8C606F-768B-489A-88D1-FEB3A250A93A}" v="2" dt="2022-10-17T16:22:04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AF455C1-E440-4A37-BDE4-93C528A1CC8B}" type="datetimeFigureOut">
              <a:rPr lang="en-CA" smtClean="0"/>
              <a:t>2022-10-19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5160783-1CA9-4419-B82F-7EEFC60C14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5699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0783-1CA9-4419-B82F-7EEFC60C1444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5615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0783-1CA9-4419-B82F-7EEFC60C1444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4774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0783-1CA9-4419-B82F-7EEFC60C1444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1140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0783-1CA9-4419-B82F-7EEFC60C1444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9737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0783-1CA9-4419-B82F-7EEFC60C1444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6881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0783-1CA9-4419-B82F-7EEFC60C1444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6045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0783-1CA9-4419-B82F-7EEFC60C1444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1102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0783-1CA9-4419-B82F-7EEFC60C1444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0927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0783-1CA9-4419-B82F-7EEFC60C1444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7364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0783-1CA9-4419-B82F-7EEFC60C1444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1396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0783-1CA9-4419-B82F-7EEFC60C1444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4411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0783-1CA9-4419-B82F-7EEFC60C1444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2433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0783-1CA9-4419-B82F-7EEFC60C1444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6915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0783-1CA9-4419-B82F-7EEFC60C1444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1964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0783-1CA9-4419-B82F-7EEFC60C1444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355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0783-1CA9-4419-B82F-7EEFC60C1444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4220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FB499-8988-4AA5-BD18-8D57D5928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D336A-B4F4-4B51-B3C7-D99C00BE7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63A96-92C2-4D2C-AC0E-4F083E10E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7723-891D-48D4-903C-DE2A54523B92}" type="datetimeFigureOut">
              <a:rPr lang="en-CA" smtClean="0"/>
              <a:t>2022-10-19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78ED3-98D9-4F47-9EFE-3F12D6E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38D99-DC2D-43DF-A5C7-31EB0C67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0E6A-9C03-404D-89DE-EBAA8025AD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4290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9B241-F7AF-41A0-9D8B-ECC53D925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F4C027-EE07-4299-8F86-D9C56BDF0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4B915-1B8F-4FC5-8F42-FFCE126E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7723-891D-48D4-903C-DE2A54523B92}" type="datetimeFigureOut">
              <a:rPr lang="en-CA" smtClean="0"/>
              <a:t>2022-10-19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A8D47-1711-475B-B21A-A2EC10BB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ABEEB-D789-4DE6-AC83-2F4197F2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0E6A-9C03-404D-89DE-EBAA8025AD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351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85389D-0318-431B-8487-B96CD9C1EC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3F567F-718C-4CBE-87B1-8E26B02E3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0A0D7-1708-426E-BEFD-8E4212A4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7723-891D-48D4-903C-DE2A54523B92}" type="datetimeFigureOut">
              <a:rPr lang="en-CA" smtClean="0"/>
              <a:t>2022-10-19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91AB1-8AAC-4BF4-8007-CF99E5B9F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E6D09-6868-4DF5-B444-D90274718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0E6A-9C03-404D-89DE-EBAA8025AD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121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E438F-B4D2-455F-B721-8F57FA14D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3A72D-14B1-4314-81BE-CA88BB266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F65BB-203C-498E-88E4-28D0E390E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7723-891D-48D4-903C-DE2A54523B92}" type="datetimeFigureOut">
              <a:rPr lang="en-CA" smtClean="0"/>
              <a:t>2022-10-19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29714-F33F-4E65-B23A-BF4FCD9D5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A8A2D-14D3-4CC0-9D0C-11BA8199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0E6A-9C03-404D-89DE-EBAA8025AD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2182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7612-2105-4015-9830-F86930F2E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04C8E-C6EF-43AF-B189-ABE81A83C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F2562-30AB-44CA-954C-F17C00AC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7723-891D-48D4-903C-DE2A54523B92}" type="datetimeFigureOut">
              <a:rPr lang="en-CA" smtClean="0"/>
              <a:t>2022-10-19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8878A-809D-478D-9B4C-CD5B2DDF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2BA66-C393-4CD2-8859-9A88FEDA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0E6A-9C03-404D-89DE-EBAA8025AD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728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8698C-E42C-42CA-BF3F-A063FA376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78772-5BD3-41C5-A509-4169ACDE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22D74-21C6-4CBE-8A85-C81DB3F3B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7693F-26A8-4FCE-91E0-4838C964B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7723-891D-48D4-903C-DE2A54523B92}" type="datetimeFigureOut">
              <a:rPr lang="en-CA" smtClean="0"/>
              <a:t>2022-10-19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C0132-3F81-4AEA-9E81-A01982C0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5F0AA-77B9-4409-B722-B6BCA7ED6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0E6A-9C03-404D-89DE-EBAA8025AD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400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47ABB-EBBE-47A1-9860-9B505642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8A73B-A463-4A0B-8874-49ACCE24D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B6CABA-AD83-4C23-B8CE-961A79D01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A0E144-455B-4006-BF78-C05683E33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35412B-4971-49E0-B987-7AF4D304E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27F63-93A6-4103-AF2C-F9F998466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7723-891D-48D4-903C-DE2A54523B92}" type="datetimeFigureOut">
              <a:rPr lang="en-CA" smtClean="0"/>
              <a:t>2022-10-19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6107E4-BF0B-4FB0-96F2-CA8431024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340022-80E1-43DA-AFD4-97626835C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0E6A-9C03-404D-89DE-EBAA8025AD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311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5042-2400-4489-9BAB-95B18F54B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0FA30-B8BF-4123-9384-986A34CF5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7723-891D-48D4-903C-DE2A54523B92}" type="datetimeFigureOut">
              <a:rPr lang="en-CA" smtClean="0"/>
              <a:t>2022-10-19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BF496-14EF-499C-B451-456EE236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D10AD-9159-4206-85FF-3BBBB23E5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0E6A-9C03-404D-89DE-EBAA8025AD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309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9D9B82-2B44-4974-82E6-CEC0B41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7723-891D-48D4-903C-DE2A54523B92}" type="datetimeFigureOut">
              <a:rPr lang="en-CA" smtClean="0"/>
              <a:t>2022-10-19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50D52E-6807-42F7-8150-29FBB54C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EE868-503A-4B06-8F3D-8EEF1C39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0E6A-9C03-404D-89DE-EBAA8025AD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7256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86E4C-C529-436F-ABE4-A98CD5B1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3D216-87E0-4C0C-9119-CF91B0F55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12BD95-AFBB-4CC7-9221-754C2DFEB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D429E-14E5-4E9B-90E3-A27E3CE83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7723-891D-48D4-903C-DE2A54523B92}" type="datetimeFigureOut">
              <a:rPr lang="en-CA" smtClean="0"/>
              <a:t>2022-10-19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A63934-029B-477D-876F-98CE1C5CD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FD869A-F2D9-4BBD-B8F1-294B57A9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0E6A-9C03-404D-89DE-EBAA8025AD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2289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65C75-93D0-427F-BB10-781C9157A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846032-5689-4717-B67B-2BE02E6D6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AF9489-1AD0-4DA6-8B04-BD802A44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698B4-D9A7-45B6-B824-84CA9BC1A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7723-891D-48D4-903C-DE2A54523B92}" type="datetimeFigureOut">
              <a:rPr lang="en-CA" smtClean="0"/>
              <a:t>2022-10-19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F2898-EAC2-4022-BB1E-F9E9D4840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A6FF3-DBC7-4097-86D2-7C6DD04C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0E6A-9C03-404D-89DE-EBAA8025AD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6499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1A2F5-58EE-48B8-B972-8D79DAC8E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60D57-CFF2-462C-B3A8-FAD92E8B8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FE8CD-0B99-4039-B89C-E61188FED1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67723-891D-48D4-903C-DE2A54523B92}" type="datetimeFigureOut">
              <a:rPr lang="en-CA" smtClean="0"/>
              <a:t>2022-10-19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B1318-71DE-4E59-AE7C-537AAACB8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1DB4D-62AE-4926-A508-AC2177F8F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60E6A-9C03-404D-89DE-EBAA8025AD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679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potthehazardsworksafebc.com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hyperlink" Target="https://www.worksafebc.com/en/resources/health-safety/books-guides/safety-inspections-workbook?lang=e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orksafebc.com/en/health-safety/create-manage/workplace-inspections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hyperlink" Target="https://www.sd22safety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orksafebc.com/en/health-safety/industries/education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mailto:safety@sd22.bc.ca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kDkfxu_yR8M&amp;t=10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orksafebc.com/en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School District No. 22">
            <a:extLst>
              <a:ext uri="{FF2B5EF4-FFF2-40B4-BE49-F238E27FC236}">
                <a16:creationId xmlns:a16="http://schemas.microsoft.com/office/drawing/2014/main" id="{3FA6917E-B1DD-4D6B-950D-DB3BCA783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76" y="5937526"/>
            <a:ext cx="1640924" cy="864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1828A4D-DC7C-410C-AB61-934F088D3132}"/>
              </a:ext>
            </a:extLst>
          </p:cNvPr>
          <p:cNvGrpSpPr/>
          <p:nvPr/>
        </p:nvGrpSpPr>
        <p:grpSpPr>
          <a:xfrm>
            <a:off x="2105820" y="1777560"/>
            <a:ext cx="6943728" cy="1477328"/>
            <a:chOff x="2548890" y="4062630"/>
            <a:chExt cx="6858000" cy="1975485"/>
          </a:xfrm>
          <a:solidFill>
            <a:srgbClr val="FFC00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05E4BFF-9920-49F9-8101-068F60ED9973}"/>
                </a:ext>
              </a:extLst>
            </p:cNvPr>
            <p:cNvSpPr/>
            <p:nvPr/>
          </p:nvSpPr>
          <p:spPr>
            <a:xfrm>
              <a:off x="2548890" y="4062630"/>
              <a:ext cx="6858000" cy="1428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72BF02-82B2-49FE-A29B-F54668137836}"/>
                </a:ext>
              </a:extLst>
            </p:cNvPr>
            <p:cNvSpPr/>
            <p:nvPr/>
          </p:nvSpPr>
          <p:spPr>
            <a:xfrm>
              <a:off x="2548890" y="4205505"/>
              <a:ext cx="6858000" cy="1832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0" tIns="182880" rIns="457200" bIns="4572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950" cap="all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CA" sz="95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EFB965B-6BFD-45A6-8DD6-85571752CFD4}"/>
              </a:ext>
            </a:extLst>
          </p:cNvPr>
          <p:cNvSpPr txBox="1"/>
          <p:nvPr/>
        </p:nvSpPr>
        <p:spPr>
          <a:xfrm>
            <a:off x="2235395" y="2072052"/>
            <a:ext cx="4498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October 25 &amp; Nov 3, 2022</a:t>
            </a:r>
          </a:p>
          <a:p>
            <a:r>
              <a:rPr lang="en-US" dirty="0"/>
              <a:t>Presenters: Daniel Marcoux, Erica Schmidt</a:t>
            </a:r>
          </a:p>
          <a:p>
            <a:r>
              <a:rPr lang="en-US" dirty="0"/>
              <a:t>Location: SBO</a:t>
            </a:r>
          </a:p>
          <a:p>
            <a:endParaRPr lang="en-US" dirty="0"/>
          </a:p>
          <a:p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1F788-237C-4F4B-9BCC-D74D47094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09722"/>
            <a:ext cx="1225296" cy="12482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53BB07-C758-43CB-A850-0F84726B76DF}"/>
              </a:ext>
            </a:extLst>
          </p:cNvPr>
          <p:cNvSpPr txBox="1"/>
          <p:nvPr/>
        </p:nvSpPr>
        <p:spPr>
          <a:xfrm>
            <a:off x="4163773" y="6390546"/>
            <a:ext cx="28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b="0" i="0" dirty="0">
                <a:solidFill>
                  <a:srgbClr val="2EB2AE"/>
                </a:solidFill>
                <a:effectLst/>
                <a:latin typeface="Ubuntu" panose="020B0504030602030204" pitchFamily="34" charset="0"/>
              </a:rPr>
              <a:t>Dream. Believe. Achieve.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27F15-59DA-48B5-BEE9-A9053FE86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238" y="5885399"/>
            <a:ext cx="967201" cy="967201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8C3D2075-1193-43DB-B9E8-9977A034E8E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54299" y="507109"/>
            <a:ext cx="6956428" cy="1131888"/>
            <a:chOff x="1474" y="710"/>
            <a:chExt cx="4382" cy="713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9A54C8EA-62BD-43E9-ADF3-5EC7F023EC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85" y="768"/>
              <a:ext cx="432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224814DC-8C43-400A-96D8-38E316054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4" y="710"/>
              <a:ext cx="4312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800" b="1" dirty="0">
                  <a:latin typeface="Calibri Light" panose="020F0302020204030204" pitchFamily="34" charset="0"/>
                </a:rPr>
                <a:t>2022-23 - Annual Joint Health and Safety Committee (JHSC) Training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effectLst/>
                  <a:latin typeface="Calibri Light" panose="020F0302020204030204" pitchFamily="34" charset="0"/>
                </a:rPr>
                <a:t> – Part 1</a:t>
              </a:r>
              <a:endPara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CBEF2EB-149A-4A5F-A945-CCD0D31B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" y="767"/>
              <a:ext cx="317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400" b="0" i="0" u="none" strike="noStrike" cap="none" normalizeH="0" baseline="0">
                  <a:ln>
                    <a:noFill/>
                  </a:ln>
                  <a:solidFill>
                    <a:srgbClr val="595959"/>
                  </a:solidFill>
                  <a:effectLst/>
                  <a:latin typeface="Calibri Light" panose="020F03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BD273B5A-36FC-4200-9047-FE230DB4C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1328"/>
              <a:ext cx="4333" cy="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792630D-99E1-452B-9127-792EB917C195}"/>
              </a:ext>
            </a:extLst>
          </p:cNvPr>
          <p:cNvSpPr txBox="1"/>
          <p:nvPr/>
        </p:nvSpPr>
        <p:spPr>
          <a:xfrm>
            <a:off x="658368" y="3253301"/>
            <a:ext cx="1117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</a:t>
            </a:r>
            <a:r>
              <a:rPr lang="en-US" sz="1600" i="1" dirty="0"/>
              <a:t>Workers Compensation Act </a:t>
            </a:r>
            <a:r>
              <a:rPr lang="en-US" sz="1600" dirty="0"/>
              <a:t>(</a:t>
            </a:r>
            <a:r>
              <a:rPr lang="en-US" sz="1600" i="1" dirty="0"/>
              <a:t>Act</a:t>
            </a:r>
            <a:r>
              <a:rPr lang="en-US" sz="1600" dirty="0"/>
              <a:t>) section 41(1) provides the legal requirement for members of joint health and safety committees to have a total of 8 hours of educational leave. This training session covers 4 hours of the educational leave requirement.</a:t>
            </a:r>
            <a:endParaRPr lang="en-CA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A44740-FD6B-4317-A43E-6E3F0DA929E5}"/>
              </a:ext>
            </a:extLst>
          </p:cNvPr>
          <p:cNvSpPr txBox="1"/>
          <p:nvPr/>
        </p:nvSpPr>
        <p:spPr>
          <a:xfrm>
            <a:off x="658368" y="3997425"/>
            <a:ext cx="11311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NOTE: </a:t>
            </a:r>
            <a:r>
              <a:rPr lang="en-US" sz="1600" dirty="0"/>
              <a:t>The Occupational Health and Safety Regulation (OHSR) section 3.27(2) provides the legal requirement for new JHSC members to receive at least 8 hours of instruction and training. This training is in addition to the training required under the </a:t>
            </a:r>
            <a:r>
              <a:rPr lang="en-US" sz="1600" i="1" dirty="0"/>
              <a:t>Act s. 41(1).</a:t>
            </a:r>
            <a:r>
              <a:rPr lang="en-US" sz="1600" dirty="0"/>
              <a:t> This training will be provided at a different time.</a:t>
            </a:r>
            <a:endParaRPr lang="en-CA" sz="16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C1944-9D96-40DA-834E-40084945C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2646" y="1540349"/>
            <a:ext cx="6943946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6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School District No. 22">
            <a:extLst>
              <a:ext uri="{FF2B5EF4-FFF2-40B4-BE49-F238E27FC236}">
                <a16:creationId xmlns:a16="http://schemas.microsoft.com/office/drawing/2014/main" id="{3FA6917E-B1DD-4D6B-950D-DB3BCA783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76" y="5937526"/>
            <a:ext cx="1640924" cy="86422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EFB965B-6BFD-45A6-8DD6-85571752CFD4}"/>
              </a:ext>
            </a:extLst>
          </p:cNvPr>
          <p:cNvSpPr txBox="1"/>
          <p:nvPr/>
        </p:nvSpPr>
        <p:spPr>
          <a:xfrm>
            <a:off x="1996339" y="1536159"/>
            <a:ext cx="6931822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Hazards can be broadly identified 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Chemical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Biological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Physical (General, MSI, Mechanical, Slips &amp; trips)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(Electrical, Magnetic, Noise, Thermal, Vibration)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Explosion</a:t>
            </a:r>
          </a:p>
          <a:p>
            <a:endParaRPr lang="en-US" dirty="0"/>
          </a:p>
          <a:p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1F788-237C-4F4B-9BCC-D74D47094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555677"/>
            <a:ext cx="1278346" cy="13023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53BB07-C758-43CB-A850-0F84726B76DF}"/>
              </a:ext>
            </a:extLst>
          </p:cNvPr>
          <p:cNvSpPr txBox="1"/>
          <p:nvPr/>
        </p:nvSpPr>
        <p:spPr>
          <a:xfrm>
            <a:off x="4177249" y="6476359"/>
            <a:ext cx="28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b="0" i="0" dirty="0">
                <a:solidFill>
                  <a:srgbClr val="2EB2AE"/>
                </a:solidFill>
                <a:effectLst/>
                <a:latin typeface="Ubuntu" panose="020B0504030602030204" pitchFamily="34" charset="0"/>
              </a:rPr>
              <a:t>Dream. Believe. Achieve.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27F15-59DA-48B5-BEE9-A9053FE86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238" y="5845177"/>
            <a:ext cx="1007423" cy="100742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8C3D2075-1193-43DB-B9E8-9977A034E8E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49520" y="697864"/>
            <a:ext cx="6918329" cy="645596"/>
            <a:chOff x="1472" y="767"/>
            <a:chExt cx="4358" cy="682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9A54C8EA-62BD-43E9-ADF3-5EC7F023EC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85" y="768"/>
              <a:ext cx="432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224814DC-8C43-400A-96D8-38E316054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0" y="952"/>
              <a:ext cx="2625" cy="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800" b="1" dirty="0">
                  <a:latin typeface="Calibri Light" panose="020F0302020204030204" pitchFamily="34" charset="0"/>
                </a:rPr>
                <a:t>Let’s play – Spot the Hazard</a:t>
              </a:r>
              <a:endParaRPr kumimoji="0" lang="en-US" altLang="en-US" sz="28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CBEF2EB-149A-4A5F-A945-CCD0D31B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" y="767"/>
              <a:ext cx="317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400" b="0" i="0" u="none" strike="noStrike" cap="none" normalizeH="0" baseline="0">
                  <a:ln>
                    <a:noFill/>
                  </a:ln>
                  <a:solidFill>
                    <a:srgbClr val="595959"/>
                  </a:solidFill>
                  <a:effectLst/>
                  <a:latin typeface="Calibri Light" panose="020F03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BD273B5A-36FC-4200-9047-FE230DB4C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2" y="1444"/>
              <a:ext cx="4333" cy="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3B66B4E-050D-4E43-AD06-CCD7F19D4093}"/>
              </a:ext>
            </a:extLst>
          </p:cNvPr>
          <p:cNvSpPr txBox="1"/>
          <p:nvPr/>
        </p:nvSpPr>
        <p:spPr>
          <a:xfrm>
            <a:off x="2264927" y="4846155"/>
            <a:ext cx="640655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>
                <a:hlinkClick r:id="rId6"/>
              </a:rPr>
              <a:t>https://spotthehazardsworksafebc.com/</a:t>
            </a:r>
            <a:endParaRPr lang="en-CA" sz="2800" dirty="0"/>
          </a:p>
          <a:p>
            <a:endParaRPr lang="en-CA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DD7F2E-0DAA-4A91-955E-A5A5CAE2092F}"/>
              </a:ext>
            </a:extLst>
          </p:cNvPr>
          <p:cNvSpPr/>
          <p:nvPr/>
        </p:nvSpPr>
        <p:spPr>
          <a:xfrm>
            <a:off x="537663" y="269004"/>
            <a:ext cx="105613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Group Exercise – Find a friend with a device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3D223B-8B12-44F7-8793-5EA9A2D68DE5}"/>
              </a:ext>
            </a:extLst>
          </p:cNvPr>
          <p:cNvSpPr txBox="1"/>
          <p:nvPr/>
        </p:nvSpPr>
        <p:spPr>
          <a:xfrm>
            <a:off x="1587508" y="4009797"/>
            <a:ext cx="820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Only do the Landscape and Kitchen Challenges</a:t>
            </a:r>
            <a:endParaRPr lang="en-CA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681E5E-9004-4807-9390-17FEE01B6E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4215" y="1337356"/>
            <a:ext cx="6943946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75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School District No. 22">
            <a:extLst>
              <a:ext uri="{FF2B5EF4-FFF2-40B4-BE49-F238E27FC236}">
                <a16:creationId xmlns:a16="http://schemas.microsoft.com/office/drawing/2014/main" id="{3FA6917E-B1DD-4D6B-950D-DB3BCA783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76" y="5937526"/>
            <a:ext cx="1640924" cy="86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C1F788-237C-4F4B-9BCC-D74D47094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555677"/>
            <a:ext cx="1278346" cy="13023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53BB07-C758-43CB-A850-0F84726B76DF}"/>
              </a:ext>
            </a:extLst>
          </p:cNvPr>
          <p:cNvSpPr txBox="1"/>
          <p:nvPr/>
        </p:nvSpPr>
        <p:spPr>
          <a:xfrm>
            <a:off x="4067854" y="6488668"/>
            <a:ext cx="28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b="0" i="0" dirty="0">
                <a:solidFill>
                  <a:srgbClr val="2EB2AE"/>
                </a:solidFill>
                <a:effectLst/>
                <a:latin typeface="Ubuntu" panose="020B0504030602030204" pitchFamily="34" charset="0"/>
              </a:rPr>
              <a:t>Dream. Believe. Achieve.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27F15-59DA-48B5-BEE9-A9053FE86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238" y="5845177"/>
            <a:ext cx="1007423" cy="100742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8C3D2075-1193-43DB-B9E8-9977A034E8E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68771" y="512801"/>
            <a:ext cx="6350213" cy="478414"/>
            <a:chOff x="1485" y="62"/>
            <a:chExt cx="4345" cy="140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9A54C8EA-62BD-43E9-ADF3-5EC7F023EC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85" y="768"/>
              <a:ext cx="432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224814DC-8C43-400A-96D8-38E316054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62"/>
              <a:ext cx="2271" cy="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u="none" strike="noStrike" cap="none" normalizeH="0" baseline="0" dirty="0">
                  <a:ln>
                    <a:noFill/>
                  </a:ln>
                  <a:effectLst/>
                  <a:latin typeface="Calibri Light" panose="020F0302020204030204" pitchFamily="34" charset="0"/>
                </a:rPr>
                <a:t>Workplace Inspections</a:t>
              </a:r>
              <a:endParaRPr kumimoji="0" lang="en-US" altLang="en-US" sz="28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CBEF2EB-149A-4A5F-A945-CCD0D31B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" y="767"/>
              <a:ext cx="317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400" b="0" i="0" u="none" strike="noStrike" cap="none" normalizeH="0" baseline="0">
                  <a:ln>
                    <a:noFill/>
                  </a:ln>
                  <a:solidFill>
                    <a:srgbClr val="595959"/>
                  </a:solidFill>
                  <a:effectLst/>
                  <a:latin typeface="Calibri Light" panose="020F03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BD273B5A-36FC-4200-9047-FE230DB4C0B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371" y="1333"/>
              <a:ext cx="2766" cy="13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EFB965B-6BFD-45A6-8DD6-85571752CFD4}"/>
              </a:ext>
            </a:extLst>
          </p:cNvPr>
          <p:cNvSpPr txBox="1"/>
          <p:nvPr/>
        </p:nvSpPr>
        <p:spPr>
          <a:xfrm>
            <a:off x="3362058" y="1099330"/>
            <a:ext cx="4043306" cy="20313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OHSR s. 3.5 General requirement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Every employer must ensure that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regular inspections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are made of all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workplaces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including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buildings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structures,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grounds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excavations,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tools,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equipment,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machinery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work methods and practices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at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intervals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that will prevent the development of unsafe working conditions.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ABA471-0F52-4E63-9396-65D1B2550E39}"/>
              </a:ext>
            </a:extLst>
          </p:cNvPr>
          <p:cNvSpPr txBox="1"/>
          <p:nvPr/>
        </p:nvSpPr>
        <p:spPr>
          <a:xfrm>
            <a:off x="4096276" y="3472321"/>
            <a:ext cx="28395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6"/>
              </a:rPr>
              <a:t>WorkSafeBC Workplace Inspection webpage</a:t>
            </a:r>
            <a:endParaRPr lang="en-US" sz="1600" dirty="0"/>
          </a:p>
          <a:p>
            <a:endParaRPr lang="en-C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E3A909-C1D7-43F5-A1D6-8C500F54F301}"/>
              </a:ext>
            </a:extLst>
          </p:cNvPr>
          <p:cNvSpPr txBox="1"/>
          <p:nvPr/>
        </p:nvSpPr>
        <p:spPr>
          <a:xfrm>
            <a:off x="4096277" y="4349228"/>
            <a:ext cx="27709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>
                <a:hlinkClick r:id="rId7"/>
              </a:rPr>
              <a:t>WorkSafeBC Safety Inspection Workbook</a:t>
            </a:r>
            <a:endParaRPr lang="en-CA" sz="1600" dirty="0"/>
          </a:p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A49CE-0AB0-4930-AAB2-6947DF550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2858" y="993595"/>
            <a:ext cx="4042506" cy="148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A46005-FDC1-462A-9FD7-E11BA3AF83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827" y="849564"/>
            <a:ext cx="2928697" cy="3904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8C840A-6C7F-4878-B174-EA84E10899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8604" y="1000675"/>
            <a:ext cx="2642321" cy="264232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CD74BA-C191-429C-946B-ACFC6DCB68F0}"/>
              </a:ext>
            </a:extLst>
          </p:cNvPr>
          <p:cNvSpPr txBox="1"/>
          <p:nvPr/>
        </p:nvSpPr>
        <p:spPr>
          <a:xfrm>
            <a:off x="8382447" y="3920366"/>
            <a:ext cx="31498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1200" b="1" i="1" dirty="0">
                <a:effectLst/>
                <a:latin typeface="Verdana" panose="020B0604030504040204" pitchFamily="34" charset="0"/>
              </a:rPr>
              <a:t>OHSR s. 12.38 Lathe chucks</a:t>
            </a:r>
          </a:p>
          <a:p>
            <a:pPr algn="l"/>
            <a:r>
              <a:rPr lang="en-US" sz="1200" b="0" i="0" dirty="0">
                <a:effectLst/>
                <a:latin typeface="Verdana" panose="020B0604030504040204" pitchFamily="34" charset="0"/>
              </a:rPr>
              <a:t>Dogs that extend beyond the circumference of a lathe chuck must be safeguarded from contact by the operator.</a:t>
            </a:r>
          </a:p>
        </p:txBody>
      </p:sp>
    </p:spTree>
    <p:extLst>
      <p:ext uri="{BB962C8B-B14F-4D97-AF65-F5344CB8AC3E}">
        <p14:creationId xmlns:p14="http://schemas.microsoft.com/office/powerpoint/2010/main" val="783679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School District No. 22">
            <a:extLst>
              <a:ext uri="{FF2B5EF4-FFF2-40B4-BE49-F238E27FC236}">
                <a16:creationId xmlns:a16="http://schemas.microsoft.com/office/drawing/2014/main" id="{3FA6917E-B1DD-4D6B-950D-DB3BCA783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76" y="5937526"/>
            <a:ext cx="1640924" cy="864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1DFD903-7813-42A4-9ADB-6DEF13CA9768}"/>
              </a:ext>
            </a:extLst>
          </p:cNvPr>
          <p:cNvGrpSpPr/>
          <p:nvPr/>
        </p:nvGrpSpPr>
        <p:grpSpPr>
          <a:xfrm>
            <a:off x="2266013" y="1201175"/>
            <a:ext cx="6880416" cy="2886748"/>
            <a:chOff x="2576321" y="1991753"/>
            <a:chExt cx="6880416" cy="288674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282CEA-D11C-4ECE-AABF-002D5E941985}"/>
                </a:ext>
              </a:extLst>
            </p:cNvPr>
            <p:cNvSpPr txBox="1"/>
            <p:nvPr/>
          </p:nvSpPr>
          <p:spPr>
            <a:xfrm>
              <a:off x="3593592" y="3355848"/>
              <a:ext cx="46634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SD22 Leadership Meeting</a:t>
              </a:r>
            </a:p>
            <a:p>
              <a:r>
                <a:rPr lang="en-US" dirty="0"/>
                <a:t>September 15, 2022</a:t>
              </a:r>
            </a:p>
            <a:p>
              <a:r>
                <a:rPr lang="en-US" dirty="0"/>
                <a:t>Charles Bloom Secondary School</a:t>
              </a:r>
            </a:p>
            <a:p>
              <a:r>
                <a:rPr lang="en-US" dirty="0"/>
                <a:t>Presenters: Erica Schmidt &amp; Daniel Marcoux</a:t>
              </a:r>
              <a:endParaRPr lang="en-CA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1F56533-7A07-43F1-94E3-84C677540A79}"/>
                </a:ext>
              </a:extLst>
            </p:cNvPr>
            <p:cNvGrpSpPr/>
            <p:nvPr/>
          </p:nvGrpSpPr>
          <p:grpSpPr>
            <a:xfrm>
              <a:off x="2576321" y="1991753"/>
              <a:ext cx="6880416" cy="2886748"/>
              <a:chOff x="2576321" y="1991753"/>
              <a:chExt cx="6880416" cy="2886748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E72BF02-82B2-49FE-A29B-F54668137836}"/>
                  </a:ext>
                </a:extLst>
              </p:cNvPr>
              <p:cNvSpPr/>
              <p:nvPr/>
            </p:nvSpPr>
            <p:spPr>
              <a:xfrm>
                <a:off x="2576321" y="3045891"/>
                <a:ext cx="6880416" cy="183261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457200" tIns="182880" rIns="457200" bIns="4572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950" cap="all">
                    <a:solidFill>
                      <a:srgbClr val="FFFFFF"/>
                    </a:solidFill>
                    <a:effectLst/>
                    <a:latin typeface="Verdan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CA" sz="95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BF41F15-8A97-4548-9C31-1A6335B16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6322" y="1991753"/>
                <a:ext cx="6858000" cy="899160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FB965B-6BFD-45A6-8DD6-85571752CFD4}"/>
                </a:ext>
              </a:extLst>
            </p:cNvPr>
            <p:cNvSpPr txBox="1"/>
            <p:nvPr/>
          </p:nvSpPr>
          <p:spPr>
            <a:xfrm>
              <a:off x="2757678" y="3276685"/>
              <a:ext cx="44988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SD22 – Joint Health and Safety Committee Training</a:t>
              </a:r>
            </a:p>
            <a:p>
              <a:endParaRPr lang="en-CA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C1F788-237C-4F4B-9BCC-D74D47094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740139"/>
            <a:ext cx="1097280" cy="111786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53BB07-C758-43CB-A850-0F84726B76DF}"/>
              </a:ext>
            </a:extLst>
          </p:cNvPr>
          <p:cNvSpPr txBox="1"/>
          <p:nvPr/>
        </p:nvSpPr>
        <p:spPr>
          <a:xfrm>
            <a:off x="4215657" y="6470905"/>
            <a:ext cx="28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b="0" i="0" dirty="0">
                <a:solidFill>
                  <a:srgbClr val="2EB2AE"/>
                </a:solidFill>
                <a:effectLst/>
                <a:latin typeface="Ubuntu" panose="020B0504030602030204" pitchFamily="34" charset="0"/>
              </a:rPr>
              <a:t>Dream. Believe. Achieve.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27F15-59DA-48B5-BEE9-A9053FE86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5011" y="5784538"/>
            <a:ext cx="1073462" cy="1073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2FA165-A85B-498E-9AF7-BC08CD41F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012" y="2121716"/>
            <a:ext cx="6880415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69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812CBE-0DD1-4357-9D26-EE71D6FF2197}"/>
              </a:ext>
            </a:extLst>
          </p:cNvPr>
          <p:cNvGrpSpPr/>
          <p:nvPr/>
        </p:nvGrpSpPr>
        <p:grpSpPr>
          <a:xfrm>
            <a:off x="1814908" y="1097376"/>
            <a:ext cx="7397496" cy="2864998"/>
            <a:chOff x="2444496" y="2013503"/>
            <a:chExt cx="7397496" cy="28649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0B8342E-3FBB-498B-A708-2DA5E6283532}"/>
                </a:ext>
              </a:extLst>
            </p:cNvPr>
            <p:cNvGrpSpPr/>
            <p:nvPr/>
          </p:nvGrpSpPr>
          <p:grpSpPr>
            <a:xfrm>
              <a:off x="2444496" y="2903016"/>
              <a:ext cx="6858000" cy="1975485"/>
              <a:chOff x="2548890" y="4062630"/>
              <a:chExt cx="6858000" cy="1975485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5FBC7F0-E1B4-42BB-94E9-48FF98C52A97}"/>
                  </a:ext>
                </a:extLst>
              </p:cNvPr>
              <p:cNvSpPr/>
              <p:nvPr/>
            </p:nvSpPr>
            <p:spPr>
              <a:xfrm>
                <a:off x="2548890" y="4062630"/>
                <a:ext cx="6858000" cy="142875"/>
              </a:xfrm>
              <a:prstGeom prst="rect">
                <a:avLst/>
              </a:prstGeom>
              <a:solidFill>
                <a:srgbClr val="63AE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C558ABB-AE37-463B-BC50-4E0D62613519}"/>
                  </a:ext>
                </a:extLst>
              </p:cNvPr>
              <p:cNvSpPr/>
              <p:nvPr/>
            </p:nvSpPr>
            <p:spPr>
              <a:xfrm>
                <a:off x="2548890" y="4205505"/>
                <a:ext cx="6858000" cy="183261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457200" tIns="182880" rIns="457200" bIns="4572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950" cap="all">
                    <a:solidFill>
                      <a:srgbClr val="FFFFFF"/>
                    </a:solidFill>
                    <a:effectLst/>
                    <a:latin typeface="Verdan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CA" sz="95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27D35D-EAF1-44A9-8B12-31AF9A69F047}"/>
                </a:ext>
              </a:extLst>
            </p:cNvPr>
            <p:cNvSpPr txBox="1"/>
            <p:nvPr/>
          </p:nvSpPr>
          <p:spPr>
            <a:xfrm>
              <a:off x="2444496" y="3296901"/>
              <a:ext cx="2121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What has changed?</a:t>
              </a:r>
              <a:endParaRPr lang="en-CA" sz="16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B36561-681D-417C-BCC3-FC7C5AA10E77}"/>
                </a:ext>
              </a:extLst>
            </p:cNvPr>
            <p:cNvSpPr txBox="1"/>
            <p:nvPr/>
          </p:nvSpPr>
          <p:spPr>
            <a:xfrm>
              <a:off x="2444496" y="3770504"/>
              <a:ext cx="2429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Why changed is required?</a:t>
              </a:r>
              <a:endParaRPr lang="en-CA" sz="1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86FACF-797D-49DF-BF67-53B98EBC8E05}"/>
                </a:ext>
              </a:extLst>
            </p:cNvPr>
            <p:cNvSpPr txBox="1"/>
            <p:nvPr/>
          </p:nvSpPr>
          <p:spPr>
            <a:xfrm>
              <a:off x="2444496" y="4286575"/>
              <a:ext cx="2121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What do I need to do?</a:t>
              </a:r>
              <a:endParaRPr lang="en-CA" sz="1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ECB124-44A0-41BF-AE90-9E69E87A67BA}"/>
                </a:ext>
              </a:extLst>
            </p:cNvPr>
            <p:cNvSpPr txBox="1"/>
            <p:nvPr/>
          </p:nvSpPr>
          <p:spPr>
            <a:xfrm>
              <a:off x="5269992" y="3318288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OHSR </a:t>
              </a:r>
              <a:r>
                <a:rPr lang="en-US" sz="1600" i="1" dirty="0"/>
                <a:t>s. 3.12.1 – Reassignment of refused work</a:t>
              </a:r>
              <a:endParaRPr lang="en-CA" sz="1600" i="1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926BE12-43EF-46CC-A7A2-1D930C1A5780}"/>
                </a:ext>
              </a:extLst>
            </p:cNvPr>
            <p:cNvCxnSpPr/>
            <p:nvPr/>
          </p:nvCxnSpPr>
          <p:spPr>
            <a:xfrm>
              <a:off x="4325112" y="3466178"/>
              <a:ext cx="77114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D6E08A-2D7F-47A0-99E3-6AB3208B83DC}"/>
                </a:ext>
              </a:extLst>
            </p:cNvPr>
            <p:cNvSpPr txBox="1"/>
            <p:nvPr/>
          </p:nvSpPr>
          <p:spPr>
            <a:xfrm>
              <a:off x="5239512" y="3679321"/>
              <a:ext cx="3950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Regulatory amendment: A primer on refusing unsafe work</a:t>
              </a:r>
              <a:endParaRPr lang="en-CA" sz="1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8A33663-5926-4583-B762-9E42EADC5FCA}"/>
                </a:ext>
              </a:extLst>
            </p:cNvPr>
            <p:cNvSpPr txBox="1"/>
            <p:nvPr/>
          </p:nvSpPr>
          <p:spPr>
            <a:xfrm>
              <a:off x="5263896" y="4294728"/>
              <a:ext cx="39014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Review the Guide and complete the form</a:t>
              </a:r>
              <a:endParaRPr lang="en-CA" sz="1600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6FE07A8-87E5-4FFE-A972-DA7493F3C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4496" y="2013503"/>
              <a:ext cx="6858594" cy="896190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40EFCC5-F9DC-4212-A767-312413EDE34D}"/>
                </a:ext>
              </a:extLst>
            </p:cNvPr>
            <p:cNvCxnSpPr>
              <a:cxnSpLocks/>
            </p:cNvCxnSpPr>
            <p:nvPr/>
          </p:nvCxnSpPr>
          <p:spPr>
            <a:xfrm>
              <a:off x="4805172" y="3939781"/>
              <a:ext cx="4648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4CE9E80-6090-4C0C-AA19-08B3D97C5BF1}"/>
                </a:ext>
              </a:extLst>
            </p:cNvPr>
            <p:cNvCxnSpPr/>
            <p:nvPr/>
          </p:nvCxnSpPr>
          <p:spPr>
            <a:xfrm>
              <a:off x="4488180" y="4464005"/>
              <a:ext cx="77114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F2B000F-7A88-41DC-BBE9-102AB75CBFB7}"/>
              </a:ext>
            </a:extLst>
          </p:cNvPr>
          <p:cNvSpPr txBox="1"/>
          <p:nvPr/>
        </p:nvSpPr>
        <p:spPr>
          <a:xfrm>
            <a:off x="3942633" y="4241378"/>
            <a:ext cx="2153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SD22 Safety Website</a:t>
            </a:r>
            <a:endParaRPr lang="en-CA" dirty="0"/>
          </a:p>
        </p:txBody>
      </p:sp>
      <p:pic>
        <p:nvPicPr>
          <p:cNvPr id="33" name="Picture 32" descr="School District No. 22">
            <a:extLst>
              <a:ext uri="{FF2B5EF4-FFF2-40B4-BE49-F238E27FC236}">
                <a16:creationId xmlns:a16="http://schemas.microsoft.com/office/drawing/2014/main" id="{3FA6917E-B1DD-4D6B-950D-DB3BCA783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986" y="5805117"/>
            <a:ext cx="1846014" cy="97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13EEC7-1D2C-4F68-B312-0E4EBCDD4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6" y="5674504"/>
            <a:ext cx="1159706" cy="118349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3AA237-1C96-4EE5-BFD8-F30B6EDAFAC2}"/>
              </a:ext>
            </a:extLst>
          </p:cNvPr>
          <p:cNvSpPr txBox="1"/>
          <p:nvPr/>
        </p:nvSpPr>
        <p:spPr>
          <a:xfrm>
            <a:off x="3879432" y="6426612"/>
            <a:ext cx="28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b="0" i="0" dirty="0">
                <a:solidFill>
                  <a:srgbClr val="2EB2AE"/>
                </a:solidFill>
                <a:effectLst/>
                <a:latin typeface="Ubuntu" panose="020B0504030602030204" pitchFamily="34" charset="0"/>
              </a:rPr>
              <a:t>Dream. Believe. Achieve.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19B5F8E-6138-4883-8C38-03FE58F545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641" y="5872261"/>
            <a:ext cx="972173" cy="97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44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hool District No. 22">
            <a:extLst>
              <a:ext uri="{FF2B5EF4-FFF2-40B4-BE49-F238E27FC236}">
                <a16:creationId xmlns:a16="http://schemas.microsoft.com/office/drawing/2014/main" id="{2E23B7CB-FEF7-4C84-AAF4-C3FD6E82A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76" y="5993780"/>
            <a:ext cx="1640924" cy="864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874B574-9C82-4C87-B7A0-F994B9532CE9}"/>
              </a:ext>
            </a:extLst>
          </p:cNvPr>
          <p:cNvGrpSpPr/>
          <p:nvPr/>
        </p:nvGrpSpPr>
        <p:grpSpPr>
          <a:xfrm>
            <a:off x="1320675" y="1077083"/>
            <a:ext cx="9067200" cy="5471019"/>
            <a:chOff x="1320675" y="1077083"/>
            <a:chExt cx="9067200" cy="5471019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7EDB0B39-FB72-4F81-801C-183394551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675" y="1077083"/>
              <a:ext cx="9067200" cy="54710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9E83D17-9C54-45D7-94B0-24FF68AC77F7}"/>
                </a:ext>
              </a:extLst>
            </p:cNvPr>
            <p:cNvSpPr/>
            <p:nvPr/>
          </p:nvSpPr>
          <p:spPr>
            <a:xfrm>
              <a:off x="4465320" y="3352800"/>
              <a:ext cx="993648" cy="231648"/>
            </a:xfrm>
            <a:prstGeom prst="rect">
              <a:avLst/>
            </a:prstGeom>
            <a:noFill/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2315DAE-600D-4317-B7AF-90969260CD31}"/>
                </a:ext>
              </a:extLst>
            </p:cNvPr>
            <p:cNvSpPr/>
            <p:nvPr/>
          </p:nvSpPr>
          <p:spPr>
            <a:xfrm>
              <a:off x="7022592" y="3352800"/>
              <a:ext cx="1057656" cy="295656"/>
            </a:xfrm>
            <a:prstGeom prst="rect">
              <a:avLst/>
            </a:prstGeom>
            <a:noFill/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066C30-D8A3-4FC6-BA30-BAE2D460D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4" y="5683886"/>
            <a:ext cx="1063656" cy="10854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60FE6B-8C7C-4967-97EB-D7B2AD209E6D}"/>
              </a:ext>
            </a:extLst>
          </p:cNvPr>
          <p:cNvSpPr/>
          <p:nvPr/>
        </p:nvSpPr>
        <p:spPr>
          <a:xfrm>
            <a:off x="4433316" y="3342569"/>
            <a:ext cx="1057656" cy="29565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7C5E3C-CF28-4059-BBB3-08D91FDF3072}"/>
              </a:ext>
            </a:extLst>
          </p:cNvPr>
          <p:cNvSpPr/>
          <p:nvPr/>
        </p:nvSpPr>
        <p:spPr>
          <a:xfrm>
            <a:off x="7022592" y="3359921"/>
            <a:ext cx="1057656" cy="29565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A2672F-855A-4E98-9F37-F92C27E927F4}"/>
              </a:ext>
            </a:extLst>
          </p:cNvPr>
          <p:cNvSpPr txBox="1"/>
          <p:nvPr/>
        </p:nvSpPr>
        <p:spPr>
          <a:xfrm>
            <a:off x="4419979" y="6149053"/>
            <a:ext cx="28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b="0" i="0" dirty="0">
                <a:solidFill>
                  <a:srgbClr val="2EB2AE"/>
                </a:solidFill>
                <a:effectLst/>
                <a:latin typeface="Ubuntu" panose="020B0504030602030204" pitchFamily="34" charset="0"/>
              </a:rPr>
              <a:t>Dream. Believe. Achieve.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37DEC30-C24B-4975-AB18-F16ED11EB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2189" y="5478793"/>
            <a:ext cx="1000126" cy="1000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CCBC2A-CDA1-43BB-B2B1-3A624D73D688}"/>
              </a:ext>
            </a:extLst>
          </p:cNvPr>
          <p:cNvSpPr txBox="1"/>
          <p:nvPr/>
        </p:nvSpPr>
        <p:spPr>
          <a:xfrm>
            <a:off x="2740826" y="560164"/>
            <a:ext cx="5297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Guideline G3.12 Refusal of Unsafe Work - Flowchart</a:t>
            </a:r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BA97BF-D8F2-4454-967B-E463DB6C1D80}"/>
              </a:ext>
            </a:extLst>
          </p:cNvPr>
          <p:cNvSpPr/>
          <p:nvPr/>
        </p:nvSpPr>
        <p:spPr>
          <a:xfrm>
            <a:off x="2769047" y="4550148"/>
            <a:ext cx="61704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Let’s practice – Get into groups of 3</a:t>
            </a:r>
          </a:p>
        </p:txBody>
      </p:sp>
    </p:spTree>
    <p:extLst>
      <p:ext uri="{BB962C8B-B14F-4D97-AF65-F5344CB8AC3E}">
        <p14:creationId xmlns:p14="http://schemas.microsoft.com/office/powerpoint/2010/main" val="2944993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hool District No. 22">
            <a:extLst>
              <a:ext uri="{FF2B5EF4-FFF2-40B4-BE49-F238E27FC236}">
                <a16:creationId xmlns:a16="http://schemas.microsoft.com/office/drawing/2014/main" id="{2E23B7CB-FEF7-4C84-AAF4-C3FD6E82A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76" y="5993780"/>
            <a:ext cx="1640924" cy="864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874B574-9C82-4C87-B7A0-F994B9532CE9}"/>
              </a:ext>
            </a:extLst>
          </p:cNvPr>
          <p:cNvGrpSpPr/>
          <p:nvPr/>
        </p:nvGrpSpPr>
        <p:grpSpPr>
          <a:xfrm>
            <a:off x="4463310" y="3374213"/>
            <a:ext cx="3614928" cy="295656"/>
            <a:chOff x="4465320" y="3352800"/>
            <a:chExt cx="3614928" cy="29565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9E83D17-9C54-45D7-94B0-24FF68AC77F7}"/>
                </a:ext>
              </a:extLst>
            </p:cNvPr>
            <p:cNvSpPr/>
            <p:nvPr/>
          </p:nvSpPr>
          <p:spPr>
            <a:xfrm>
              <a:off x="4465320" y="3352800"/>
              <a:ext cx="993648" cy="231648"/>
            </a:xfrm>
            <a:prstGeom prst="rect">
              <a:avLst/>
            </a:prstGeom>
            <a:noFill/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2315DAE-600D-4317-B7AF-90969260CD31}"/>
                </a:ext>
              </a:extLst>
            </p:cNvPr>
            <p:cNvSpPr/>
            <p:nvPr/>
          </p:nvSpPr>
          <p:spPr>
            <a:xfrm>
              <a:off x="7022592" y="3352800"/>
              <a:ext cx="1057656" cy="295656"/>
            </a:xfrm>
            <a:prstGeom prst="rect">
              <a:avLst/>
            </a:prstGeom>
            <a:noFill/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066C30-D8A3-4FC6-BA30-BAE2D460D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4" y="5683886"/>
            <a:ext cx="1063656" cy="108547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4A2672F-855A-4E98-9F37-F92C27E927F4}"/>
              </a:ext>
            </a:extLst>
          </p:cNvPr>
          <p:cNvSpPr txBox="1"/>
          <p:nvPr/>
        </p:nvSpPr>
        <p:spPr>
          <a:xfrm>
            <a:off x="3588905" y="6486750"/>
            <a:ext cx="2805618" cy="329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b="0" i="0" dirty="0">
                <a:solidFill>
                  <a:srgbClr val="2EB2AE"/>
                </a:solidFill>
                <a:effectLst/>
                <a:latin typeface="Ubuntu" panose="020B0504030602030204" pitchFamily="34" charset="0"/>
              </a:rPr>
              <a:t>Dream. Believe. Achieve.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37DEC30-C24B-4975-AB18-F16ED11EB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290" y="5993780"/>
            <a:ext cx="826322" cy="82632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8D7EE92-DD3C-44EB-8ABB-BBF52B6C71C0}"/>
              </a:ext>
            </a:extLst>
          </p:cNvPr>
          <p:cNvSpPr txBox="1"/>
          <p:nvPr/>
        </p:nvSpPr>
        <p:spPr>
          <a:xfrm>
            <a:off x="7116100" y="2914316"/>
            <a:ext cx="2527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>
                <a:hlinkClick r:id="rId6"/>
              </a:rPr>
              <a:t>WorkSafeBC Education Page</a:t>
            </a:r>
            <a:endParaRPr lang="en-CA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06FD7E-1069-4695-B70C-C1FA64C226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014" y="1201175"/>
            <a:ext cx="4829431" cy="4208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5D1D2-4A20-4A3D-88ED-52A4C9D41FB7}"/>
              </a:ext>
            </a:extLst>
          </p:cNvPr>
          <p:cNvSpPr txBox="1"/>
          <p:nvPr/>
        </p:nvSpPr>
        <p:spPr>
          <a:xfrm>
            <a:off x="3644479" y="667418"/>
            <a:ext cx="194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External Resource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2602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C1E9EB-2401-436D-8104-301653B946B1}"/>
              </a:ext>
            </a:extLst>
          </p:cNvPr>
          <p:cNvSpPr txBox="1"/>
          <p:nvPr/>
        </p:nvSpPr>
        <p:spPr>
          <a:xfrm>
            <a:off x="161537" y="128011"/>
            <a:ext cx="434628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Thank you for your: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attention,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kindness,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dedication.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EE000-7AF0-4779-B2A0-F969026B93B8}"/>
              </a:ext>
            </a:extLst>
          </p:cNvPr>
          <p:cNvSpPr txBox="1"/>
          <p:nvPr/>
        </p:nvSpPr>
        <p:spPr>
          <a:xfrm>
            <a:off x="8657871" y="5017691"/>
            <a:ext cx="345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Safety Questions can be emailed to</a:t>
            </a:r>
          </a:p>
          <a:p>
            <a:r>
              <a:rPr lang="en-US" sz="1600" dirty="0">
                <a:hlinkClick r:id="rId3"/>
              </a:rPr>
              <a:t>safety@sd22.bc.ca</a:t>
            </a:r>
            <a:endParaRPr lang="en-CA" sz="16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50ED75-70E6-431D-A76A-67F75E46F124}"/>
              </a:ext>
            </a:extLst>
          </p:cNvPr>
          <p:cNvGrpSpPr/>
          <p:nvPr/>
        </p:nvGrpSpPr>
        <p:grpSpPr>
          <a:xfrm>
            <a:off x="4805494" y="987553"/>
            <a:ext cx="3101452" cy="3681736"/>
            <a:chOff x="6086139" y="1163554"/>
            <a:chExt cx="3474162" cy="44827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7F6F6E-68AF-4778-B649-90237699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6139" y="1163554"/>
              <a:ext cx="3474162" cy="4482790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7A25555-2A36-4674-A0F4-ED1FF0FB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1834" y="4224979"/>
              <a:ext cx="1047750" cy="55308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29F44E5-69D2-4573-B076-E2234254D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4968" y="4029904"/>
              <a:ext cx="720192" cy="73495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68C1605-A6EB-4DE1-9679-7024DA9F3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8003" y="5955330"/>
            <a:ext cx="902670" cy="902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D74E2E-CA69-4C0C-8CB8-FC42007E477B}"/>
              </a:ext>
            </a:extLst>
          </p:cNvPr>
          <p:cNvSpPr txBox="1"/>
          <p:nvPr/>
        </p:nvSpPr>
        <p:spPr>
          <a:xfrm>
            <a:off x="8481555" y="1666864"/>
            <a:ext cx="3454898" cy="20313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Friendly Reminder:</a:t>
            </a:r>
          </a:p>
          <a:p>
            <a:r>
              <a:rPr lang="en-US" dirty="0"/>
              <a:t>When completing JHSC Meeting Minutes, workers’ name and gender can’t be included due to medical privacy requirements.</a:t>
            </a:r>
          </a:p>
          <a:p>
            <a:endParaRPr lang="en-US" dirty="0"/>
          </a:p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96AB9-AEAD-442C-A9B2-5BC3D8B8A3D0}"/>
              </a:ext>
            </a:extLst>
          </p:cNvPr>
          <p:cNvSpPr txBox="1"/>
          <p:nvPr/>
        </p:nvSpPr>
        <p:spPr>
          <a:xfrm>
            <a:off x="8723600" y="4043090"/>
            <a:ext cx="299950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Any questions ?</a:t>
            </a:r>
            <a:endParaRPr lang="en-CA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A825B-E1DF-4CFC-B7D9-0B7BBD8A56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36" y="5818805"/>
            <a:ext cx="982980" cy="999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A8B288-EA00-4B0F-94C9-3786DC0EB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8305" y="5992293"/>
            <a:ext cx="1639966" cy="86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EA42C1-F987-4111-B757-15D22B0497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5217" y="6425146"/>
            <a:ext cx="2859272" cy="493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44CB12-6158-4400-BCF0-70B86869E52C}"/>
              </a:ext>
            </a:extLst>
          </p:cNvPr>
          <p:cNvSpPr txBox="1"/>
          <p:nvPr/>
        </p:nvSpPr>
        <p:spPr>
          <a:xfrm>
            <a:off x="175087" y="2531876"/>
            <a:ext cx="339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Please complete the Post-Session Knowledge Assessment. Just scan the QR Code</a:t>
            </a:r>
            <a:endParaRPr lang="en-CA" dirty="0">
              <a:highlight>
                <a:srgbClr val="FFFF00"/>
              </a:highligh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CB435-40E5-4B2B-B7E1-8BC209D4C4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896" y="3538138"/>
            <a:ext cx="2277371" cy="227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88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School District No. 22">
            <a:extLst>
              <a:ext uri="{FF2B5EF4-FFF2-40B4-BE49-F238E27FC236}">
                <a16:creationId xmlns:a16="http://schemas.microsoft.com/office/drawing/2014/main" id="{3FA6917E-B1DD-4D6B-950D-DB3BCA783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76" y="5937526"/>
            <a:ext cx="1640924" cy="864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1828A4D-DC7C-410C-AB61-934F088D3132}"/>
              </a:ext>
            </a:extLst>
          </p:cNvPr>
          <p:cNvGrpSpPr/>
          <p:nvPr/>
        </p:nvGrpSpPr>
        <p:grpSpPr>
          <a:xfrm>
            <a:off x="1980939" y="1165020"/>
            <a:ext cx="6943728" cy="3205252"/>
            <a:chOff x="2548890" y="4062630"/>
            <a:chExt cx="6858000" cy="197548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05E4BFF-9920-49F9-8101-068F60ED9973}"/>
                </a:ext>
              </a:extLst>
            </p:cNvPr>
            <p:cNvSpPr/>
            <p:nvPr/>
          </p:nvSpPr>
          <p:spPr>
            <a:xfrm>
              <a:off x="2548890" y="4062630"/>
              <a:ext cx="6858000" cy="142875"/>
            </a:xfrm>
            <a:prstGeom prst="rect">
              <a:avLst/>
            </a:prstGeom>
            <a:solidFill>
              <a:srgbClr val="63A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72BF02-82B2-49FE-A29B-F54668137836}"/>
                </a:ext>
              </a:extLst>
            </p:cNvPr>
            <p:cNvSpPr/>
            <p:nvPr/>
          </p:nvSpPr>
          <p:spPr>
            <a:xfrm>
              <a:off x="2548890" y="4205505"/>
              <a:ext cx="6858000" cy="183261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0" tIns="182880" rIns="457200" bIns="4572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950" cap="all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CA" sz="95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C1F788-237C-4F4B-9BCC-D74D47094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09722"/>
            <a:ext cx="1225296" cy="12482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53BB07-C758-43CB-A850-0F84726B76DF}"/>
              </a:ext>
            </a:extLst>
          </p:cNvPr>
          <p:cNvSpPr txBox="1"/>
          <p:nvPr/>
        </p:nvSpPr>
        <p:spPr>
          <a:xfrm>
            <a:off x="4224988" y="6389769"/>
            <a:ext cx="28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b="0" i="0" dirty="0">
                <a:solidFill>
                  <a:srgbClr val="2EB2AE"/>
                </a:solidFill>
                <a:effectLst/>
                <a:latin typeface="Ubuntu" panose="020B0504030602030204" pitchFamily="34" charset="0"/>
              </a:rPr>
              <a:t>Dream. Believe. Achieve.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27F15-59DA-48B5-BEE9-A9053FE86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238" y="5885399"/>
            <a:ext cx="967201" cy="967201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8C3D2075-1193-43DB-B9E8-9977A034E8E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56080" y="629123"/>
            <a:ext cx="6915153" cy="506092"/>
            <a:chOff x="1474" y="380"/>
            <a:chExt cx="4356" cy="1043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9A54C8EA-62BD-43E9-ADF3-5EC7F023EC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85" y="768"/>
              <a:ext cx="432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224814DC-8C43-400A-96D8-38E316054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0" y="380"/>
              <a:ext cx="743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800" b="1" dirty="0">
                  <a:latin typeface="Calibri Light" panose="020F0302020204030204" pitchFamily="34" charset="0"/>
                </a:rPr>
                <a:t>Agenda</a:t>
              </a:r>
              <a:endPara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CBEF2EB-149A-4A5F-A945-CCD0D31B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" y="767"/>
              <a:ext cx="317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400" b="0" i="0" u="none" strike="noStrike" cap="none" normalizeH="0" baseline="0">
                  <a:ln>
                    <a:noFill/>
                  </a:ln>
                  <a:solidFill>
                    <a:srgbClr val="595959"/>
                  </a:solidFill>
                  <a:effectLst/>
                  <a:latin typeface="Calibri Light" panose="020F03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BD273B5A-36FC-4200-9047-FE230DB4C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1328"/>
              <a:ext cx="4333" cy="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D0F9860-A4D3-41BA-83BC-98014D7A95DB}"/>
              </a:ext>
            </a:extLst>
          </p:cNvPr>
          <p:cNvSpPr txBox="1"/>
          <p:nvPr/>
        </p:nvSpPr>
        <p:spPr>
          <a:xfrm>
            <a:off x="2148684" y="1480837"/>
            <a:ext cx="6433752" cy="267765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8:00 – 8:15 Coffee and muffins – Pre-session knowledge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8:15 – 8:35 – Group introductions; WorkSafeBC overview, Law 101 &amp; short exercise, the importance of being a JHSC member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8:35 – 9:00 Hazard Identification and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9:00 – 9:15 Workplace Inspections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9:15 – 9:30 Refusal of Unsafe Work exercise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9:30 – 9:45 Break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9:45 – 10:00 Load buses and drive to Hillview, VSS and Silver Star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10:00 – 10:45 School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10:45 – 11:00 Load buses back to SBO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11:00 – 11:30 Debrief and Q &amp; A – Post-session knowledge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11:30 Lunch</a:t>
            </a:r>
            <a:endParaRPr lang="en-CA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0F9425-8B88-4D51-8149-490016196FA9}"/>
              </a:ext>
            </a:extLst>
          </p:cNvPr>
          <p:cNvSpPr txBox="1"/>
          <p:nvPr/>
        </p:nvSpPr>
        <p:spPr>
          <a:xfrm>
            <a:off x="9057063" y="1494671"/>
            <a:ext cx="3002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Please complete the pre-session knowledge assessment. Just scan the QR Code</a:t>
            </a:r>
            <a:endParaRPr lang="en-CA" dirty="0">
              <a:highlight>
                <a:srgbClr val="FFFF00"/>
              </a:highligh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4B68D4-FEE0-43C5-9AC1-F5D134802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4878" y="2629916"/>
            <a:ext cx="1972346" cy="197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53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School District No. 22">
            <a:extLst>
              <a:ext uri="{FF2B5EF4-FFF2-40B4-BE49-F238E27FC236}">
                <a16:creationId xmlns:a16="http://schemas.microsoft.com/office/drawing/2014/main" id="{3FA6917E-B1DD-4D6B-950D-DB3BCA783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76" y="5937526"/>
            <a:ext cx="1640924" cy="864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1828A4D-DC7C-410C-AB61-934F088D3132}"/>
              </a:ext>
            </a:extLst>
          </p:cNvPr>
          <p:cNvGrpSpPr/>
          <p:nvPr/>
        </p:nvGrpSpPr>
        <p:grpSpPr>
          <a:xfrm>
            <a:off x="1980939" y="1165019"/>
            <a:ext cx="6943728" cy="3306396"/>
            <a:chOff x="2548890" y="4062630"/>
            <a:chExt cx="6858000" cy="203782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05E4BFF-9920-49F9-8101-068F60ED9973}"/>
                </a:ext>
              </a:extLst>
            </p:cNvPr>
            <p:cNvSpPr/>
            <p:nvPr/>
          </p:nvSpPr>
          <p:spPr>
            <a:xfrm>
              <a:off x="2548890" y="4062630"/>
              <a:ext cx="6858000" cy="142875"/>
            </a:xfrm>
            <a:prstGeom prst="rect">
              <a:avLst/>
            </a:prstGeom>
            <a:solidFill>
              <a:srgbClr val="63A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72BF02-82B2-49FE-A29B-F54668137836}"/>
                </a:ext>
              </a:extLst>
            </p:cNvPr>
            <p:cNvSpPr/>
            <p:nvPr/>
          </p:nvSpPr>
          <p:spPr>
            <a:xfrm>
              <a:off x="2548890" y="4205505"/>
              <a:ext cx="6858000" cy="18949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0" tIns="182880" rIns="457200" bIns="4572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950" cap="all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CA" sz="95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C1F788-237C-4F4B-9BCC-D74D47094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09722"/>
            <a:ext cx="1225296" cy="12482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53BB07-C758-43CB-A850-0F84726B76DF}"/>
              </a:ext>
            </a:extLst>
          </p:cNvPr>
          <p:cNvSpPr txBox="1"/>
          <p:nvPr/>
        </p:nvSpPr>
        <p:spPr>
          <a:xfrm>
            <a:off x="4224988" y="6389769"/>
            <a:ext cx="28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b="0" i="0" dirty="0">
                <a:solidFill>
                  <a:srgbClr val="2EB2AE"/>
                </a:solidFill>
                <a:effectLst/>
                <a:latin typeface="Ubuntu" panose="020B0504030602030204" pitchFamily="34" charset="0"/>
              </a:rPr>
              <a:t>Dream. Believe. Achieve.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27F15-59DA-48B5-BEE9-A9053FE86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238" y="5885399"/>
            <a:ext cx="967201" cy="967201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8C3D2075-1193-43DB-B9E8-9977A034E8E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56080" y="599639"/>
            <a:ext cx="6915153" cy="533265"/>
            <a:chOff x="1474" y="324"/>
            <a:chExt cx="4356" cy="1099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9A54C8EA-62BD-43E9-ADF3-5EC7F023EC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85" y="768"/>
              <a:ext cx="432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224814DC-8C43-400A-96D8-38E316054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1" y="324"/>
              <a:ext cx="1973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800" b="1" dirty="0">
                  <a:latin typeface="Calibri Light" panose="020F0302020204030204" pitchFamily="34" charset="0"/>
                </a:rPr>
                <a:t>Learning Outcomes</a:t>
              </a:r>
              <a:endPara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CBEF2EB-149A-4A5F-A945-CCD0D31B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" y="767"/>
              <a:ext cx="317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400" b="0" i="0" u="none" strike="noStrike" cap="none" normalizeH="0" baseline="0" dirty="0">
                  <a:ln>
                    <a:noFill/>
                  </a:ln>
                  <a:solidFill>
                    <a:srgbClr val="595959"/>
                  </a:solidFill>
                  <a:effectLst/>
                  <a:latin typeface="Calibri Light" panose="020F0302020204030204" pitchFamily="34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BD273B5A-36FC-4200-9047-FE230DB4C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1328"/>
              <a:ext cx="4333" cy="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D0F9860-A4D3-41BA-83BC-98014D7A95DB}"/>
              </a:ext>
            </a:extLst>
          </p:cNvPr>
          <p:cNvSpPr txBox="1"/>
          <p:nvPr/>
        </p:nvSpPr>
        <p:spPr>
          <a:xfrm>
            <a:off x="2235927" y="1407249"/>
            <a:ext cx="6433752" cy="298543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Know the 3 basic rights of workers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Know where to find safety laws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Understand the difference between a hazard and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Know how to identify a hazard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Know how to conduct a workplace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Understand how the hierarchy of controls is used to reduce risk of injury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Understand the Right to Refuse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2821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School District No. 22">
            <a:extLst>
              <a:ext uri="{FF2B5EF4-FFF2-40B4-BE49-F238E27FC236}">
                <a16:creationId xmlns:a16="http://schemas.microsoft.com/office/drawing/2014/main" id="{3FA6917E-B1DD-4D6B-950D-DB3BCA783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76" y="5937526"/>
            <a:ext cx="1640924" cy="864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1828A4D-DC7C-410C-AB61-934F088D3132}"/>
              </a:ext>
            </a:extLst>
          </p:cNvPr>
          <p:cNvGrpSpPr/>
          <p:nvPr/>
        </p:nvGrpSpPr>
        <p:grpSpPr>
          <a:xfrm>
            <a:off x="2098677" y="1823867"/>
            <a:ext cx="6943728" cy="1477328"/>
            <a:chOff x="2548890" y="4062630"/>
            <a:chExt cx="6858000" cy="1975485"/>
          </a:xfrm>
          <a:solidFill>
            <a:schemeClr val="accent2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05E4BFF-9920-49F9-8101-068F60ED9973}"/>
                </a:ext>
              </a:extLst>
            </p:cNvPr>
            <p:cNvSpPr/>
            <p:nvPr/>
          </p:nvSpPr>
          <p:spPr>
            <a:xfrm>
              <a:off x="2548890" y="4062630"/>
              <a:ext cx="6858000" cy="1428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72BF02-82B2-49FE-A29B-F54668137836}"/>
                </a:ext>
              </a:extLst>
            </p:cNvPr>
            <p:cNvSpPr/>
            <p:nvPr/>
          </p:nvSpPr>
          <p:spPr>
            <a:xfrm>
              <a:off x="2548890" y="4205505"/>
              <a:ext cx="6858000" cy="183261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0" tIns="182880" rIns="457200" bIns="4572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950" cap="all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CA" sz="95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EFB965B-6BFD-45A6-8DD6-85571752CFD4}"/>
              </a:ext>
            </a:extLst>
          </p:cNvPr>
          <p:cNvSpPr txBox="1"/>
          <p:nvPr/>
        </p:nvSpPr>
        <p:spPr>
          <a:xfrm>
            <a:off x="2463812" y="1996424"/>
            <a:ext cx="6451405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Brief background on the Historical Compromise of 1917</a:t>
            </a:r>
          </a:p>
          <a:p>
            <a:endParaRPr lang="en-US" dirty="0"/>
          </a:p>
          <a:p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1F788-237C-4F4B-9BCC-D74D47094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555677"/>
            <a:ext cx="1278346" cy="13023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53BB07-C758-43CB-A850-0F84726B76DF}"/>
              </a:ext>
            </a:extLst>
          </p:cNvPr>
          <p:cNvSpPr txBox="1"/>
          <p:nvPr/>
        </p:nvSpPr>
        <p:spPr>
          <a:xfrm>
            <a:off x="4088459" y="6406875"/>
            <a:ext cx="28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b="0" i="0" dirty="0">
                <a:solidFill>
                  <a:srgbClr val="2EB2AE"/>
                </a:solidFill>
                <a:effectLst/>
                <a:latin typeface="Ubuntu" panose="020B0504030602030204" pitchFamily="34" charset="0"/>
              </a:rPr>
              <a:t>Dream. Believe. Achieve.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27F15-59DA-48B5-BEE9-A9053FE86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238" y="5845177"/>
            <a:ext cx="1007423" cy="100742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8C3D2075-1193-43DB-B9E8-9977A034E8E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02646" y="447331"/>
            <a:ext cx="6943728" cy="1315281"/>
            <a:chOff x="1456" y="374"/>
            <a:chExt cx="4374" cy="1049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9A54C8EA-62BD-43E9-ADF3-5EC7F023EC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85" y="768"/>
              <a:ext cx="432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224814DC-8C43-400A-96D8-38E316054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6" y="374"/>
              <a:ext cx="4312" cy="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effectLst/>
                  <a:latin typeface="Calibri Light" panose="020F0302020204030204" pitchFamily="34" charset="0"/>
                </a:rPr>
                <a:t>The Workers Compensation Board of British Columbia, operating as WorkSafeBC</a:t>
              </a:r>
              <a:endPara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CBEF2EB-149A-4A5F-A945-CCD0D31B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" y="767"/>
              <a:ext cx="317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400" b="0" i="0" u="none" strike="noStrike" cap="none" normalizeH="0" baseline="0">
                  <a:ln>
                    <a:noFill/>
                  </a:ln>
                  <a:solidFill>
                    <a:srgbClr val="595959"/>
                  </a:solidFill>
                  <a:effectLst/>
                  <a:latin typeface="Calibri Light" panose="020F03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BD273B5A-36FC-4200-9047-FE230DB4C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1328"/>
              <a:ext cx="4333" cy="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792630D-99E1-452B-9127-792EB917C195}"/>
              </a:ext>
            </a:extLst>
          </p:cNvPr>
          <p:cNvSpPr txBox="1"/>
          <p:nvPr/>
        </p:nvSpPr>
        <p:spPr>
          <a:xfrm>
            <a:off x="342592" y="4202435"/>
            <a:ext cx="534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Before 1917 the only option for an injured worker to get paid for lost wages and pay medical bills was to sue their employer.</a:t>
            </a:r>
            <a:endParaRPr lang="en-CA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2075FB-08D8-4406-8504-08CE56B4848A}"/>
              </a:ext>
            </a:extLst>
          </p:cNvPr>
          <p:cNvSpPr txBox="1"/>
          <p:nvPr/>
        </p:nvSpPr>
        <p:spPr>
          <a:xfrm>
            <a:off x="3506127" y="2484585"/>
            <a:ext cx="364845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>
                <a:hlinkClick r:id="rId6"/>
              </a:rPr>
              <a:t>Historic Compromise</a:t>
            </a:r>
            <a:endParaRPr lang="en-CA" sz="2800" dirty="0"/>
          </a:p>
          <a:p>
            <a:endParaRPr lang="en-CA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1F60F1-14DD-4F0E-8F0C-DC71FA7A8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8270" y="3403871"/>
            <a:ext cx="1930791" cy="2501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9288B7-DFA5-44AA-A9E7-7AF5906B60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712" y="1685825"/>
            <a:ext cx="6943946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03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School District No. 22">
            <a:extLst>
              <a:ext uri="{FF2B5EF4-FFF2-40B4-BE49-F238E27FC236}">
                <a16:creationId xmlns:a16="http://schemas.microsoft.com/office/drawing/2014/main" id="{3FA6917E-B1DD-4D6B-950D-DB3BCA783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76" y="5937526"/>
            <a:ext cx="1640924" cy="86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C1F788-237C-4F4B-9BCC-D74D47094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37332"/>
            <a:ext cx="1100035" cy="11206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53BB07-C758-43CB-A850-0F84726B76DF}"/>
              </a:ext>
            </a:extLst>
          </p:cNvPr>
          <p:cNvSpPr txBox="1"/>
          <p:nvPr/>
        </p:nvSpPr>
        <p:spPr>
          <a:xfrm>
            <a:off x="4216099" y="6433020"/>
            <a:ext cx="28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b="0" i="0" dirty="0">
                <a:solidFill>
                  <a:srgbClr val="2EB2AE"/>
                </a:solidFill>
                <a:effectLst/>
                <a:latin typeface="Ubuntu" panose="020B0504030602030204" pitchFamily="34" charset="0"/>
              </a:rPr>
              <a:t>Dream. Believe. Achieve.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27F15-59DA-48B5-BEE9-A9053FE86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238" y="5913745"/>
            <a:ext cx="938856" cy="938856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8C3D2075-1193-43DB-B9E8-9977A034E8E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31221" y="424720"/>
            <a:ext cx="6915153" cy="538227"/>
            <a:chOff x="1474" y="328"/>
            <a:chExt cx="4356" cy="109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9A54C8EA-62BD-43E9-ADF3-5EC7F023EC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85" y="768"/>
              <a:ext cx="432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224814DC-8C43-400A-96D8-38E316054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8" y="328"/>
              <a:ext cx="2060" cy="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800" b="1" dirty="0">
                  <a:latin typeface="Calibri Light" panose="020F0302020204030204" pitchFamily="34" charset="0"/>
                </a:rPr>
                <a:t>Workers’ Basic Rights</a:t>
              </a:r>
              <a:endPara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CBEF2EB-149A-4A5F-A945-CCD0D31B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" y="767"/>
              <a:ext cx="317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400" b="0" i="0" u="none" strike="noStrike" cap="none" normalizeH="0" baseline="0">
                  <a:ln>
                    <a:noFill/>
                  </a:ln>
                  <a:solidFill>
                    <a:srgbClr val="595959"/>
                  </a:solidFill>
                  <a:effectLst/>
                  <a:latin typeface="Calibri Light" panose="020F03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BD273B5A-36FC-4200-9047-FE230DB4C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1328"/>
              <a:ext cx="4333" cy="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E563AE4-E7B3-44BF-93BE-7BD843332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821" y="1130473"/>
            <a:ext cx="2965317" cy="4572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9E5DD2E-26E7-4C3C-B82B-5E2EEC67B094}"/>
              </a:ext>
            </a:extLst>
          </p:cNvPr>
          <p:cNvSpPr txBox="1"/>
          <p:nvPr/>
        </p:nvSpPr>
        <p:spPr>
          <a:xfrm>
            <a:off x="5060482" y="1649257"/>
            <a:ext cx="3867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Right to Know about Hazards and how to control the hazards.</a:t>
            </a:r>
            <a:endParaRPr lang="en-CA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8146FB-2968-4A67-BD6C-06B8FEF63AF3}"/>
              </a:ext>
            </a:extLst>
          </p:cNvPr>
          <p:cNvSpPr txBox="1"/>
          <p:nvPr/>
        </p:nvSpPr>
        <p:spPr>
          <a:xfrm>
            <a:off x="5121774" y="2940417"/>
            <a:ext cx="4122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Right to participate in inspections, investigations and safety meetings.</a:t>
            </a:r>
            <a:endParaRPr lang="en-CA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26079F-CA93-4B8E-A40A-2566D9C6A88E}"/>
              </a:ext>
            </a:extLst>
          </p:cNvPr>
          <p:cNvSpPr txBox="1"/>
          <p:nvPr/>
        </p:nvSpPr>
        <p:spPr>
          <a:xfrm>
            <a:off x="5081841" y="4234595"/>
            <a:ext cx="3042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Right to refuse unsafe work.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667613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School District No. 22">
            <a:extLst>
              <a:ext uri="{FF2B5EF4-FFF2-40B4-BE49-F238E27FC236}">
                <a16:creationId xmlns:a16="http://schemas.microsoft.com/office/drawing/2014/main" id="{3FA6917E-B1DD-4D6B-950D-DB3BCA783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76" y="5937526"/>
            <a:ext cx="1640924" cy="86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C1F788-237C-4F4B-9BCC-D74D47094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37332"/>
            <a:ext cx="1100035" cy="11206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53BB07-C758-43CB-A850-0F84726B76DF}"/>
              </a:ext>
            </a:extLst>
          </p:cNvPr>
          <p:cNvSpPr txBox="1"/>
          <p:nvPr/>
        </p:nvSpPr>
        <p:spPr>
          <a:xfrm>
            <a:off x="4216099" y="6433020"/>
            <a:ext cx="28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b="0" i="0" dirty="0">
                <a:solidFill>
                  <a:srgbClr val="2EB2AE"/>
                </a:solidFill>
                <a:effectLst/>
                <a:latin typeface="Ubuntu" panose="020B0504030602030204" pitchFamily="34" charset="0"/>
              </a:rPr>
              <a:t>Dream. Believe. Achieve.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27F15-59DA-48B5-BEE9-A9053FE86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238" y="5913745"/>
            <a:ext cx="938856" cy="938856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8C3D2075-1193-43DB-B9E8-9977A034E8E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35908" y="447331"/>
            <a:ext cx="9015416" cy="515617"/>
            <a:chOff x="1099" y="374"/>
            <a:chExt cx="5679" cy="1049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9A54C8EA-62BD-43E9-ADF3-5EC7F023EC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85" y="768"/>
              <a:ext cx="432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224814DC-8C43-400A-96D8-38E316054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" y="374"/>
              <a:ext cx="5679" cy="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800" b="1" dirty="0">
                  <a:latin typeface="Calibri Light" panose="020F0302020204030204" pitchFamily="34" charset="0"/>
                </a:rPr>
                <a:t>Law 101 – Acts, Regulations, Policies, Guidelines, Standards</a:t>
              </a:r>
              <a:endPara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CBEF2EB-149A-4A5F-A945-CCD0D31B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" y="767"/>
              <a:ext cx="317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400" b="0" i="0" u="none" strike="noStrike" cap="none" normalizeH="0" baseline="0">
                  <a:ln>
                    <a:noFill/>
                  </a:ln>
                  <a:solidFill>
                    <a:srgbClr val="595959"/>
                  </a:solidFill>
                  <a:effectLst/>
                  <a:latin typeface="Calibri Light" panose="020F03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BD273B5A-36FC-4200-9047-FE230DB4C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1328"/>
              <a:ext cx="4333" cy="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792630D-99E1-452B-9127-792EB917C195}"/>
              </a:ext>
            </a:extLst>
          </p:cNvPr>
          <p:cNvSpPr txBox="1"/>
          <p:nvPr/>
        </p:nvSpPr>
        <p:spPr>
          <a:xfrm>
            <a:off x="2546283" y="1018781"/>
            <a:ext cx="6167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Various type of Legislation (aka Acts) and subordinate Regulations</a:t>
            </a:r>
          </a:p>
          <a:p>
            <a:endParaRPr lang="en-CA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DE3D91-DCAF-4AB9-8D64-C83040DD951B}"/>
              </a:ext>
            </a:extLst>
          </p:cNvPr>
          <p:cNvSpPr txBox="1"/>
          <p:nvPr/>
        </p:nvSpPr>
        <p:spPr>
          <a:xfrm>
            <a:off x="580368" y="1453501"/>
            <a:ext cx="3931829" cy="34163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School Act [RSBC 1996] Chapter 412</a:t>
            </a:r>
          </a:p>
          <a:p>
            <a:r>
              <a:rPr lang="en-US" sz="1600" dirty="0"/>
              <a:t>section 1(1) –  provides legal definition of a “teacher”</a:t>
            </a:r>
          </a:p>
          <a:p>
            <a:endParaRPr lang="en-US" sz="1600" dirty="0"/>
          </a:p>
          <a:p>
            <a:pPr algn="l"/>
            <a:r>
              <a:rPr lang="en-US" sz="1600" dirty="0"/>
              <a:t>s. 2(1)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BCSans"/>
              </a:rPr>
              <a:t>Subject to section 74.1, a person is entitled to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BCSans"/>
              </a:rPr>
              <a:t>enrol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BCSans"/>
              </a:rPr>
              <a:t> in an educational program provided by the board of a school district if the person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BCSans"/>
              </a:rPr>
              <a:t>(a) is of school age, and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BCSans"/>
              </a:rPr>
              <a:t>(b) is resident in that school district.</a:t>
            </a:r>
          </a:p>
          <a:p>
            <a:endParaRPr lang="en-US" dirty="0"/>
          </a:p>
          <a:p>
            <a:endParaRPr lang="en-US" dirty="0"/>
          </a:p>
          <a:p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27ECE6-863B-4154-AC25-28A6895048A4}"/>
              </a:ext>
            </a:extLst>
          </p:cNvPr>
          <p:cNvSpPr txBox="1"/>
          <p:nvPr/>
        </p:nvSpPr>
        <p:spPr>
          <a:xfrm>
            <a:off x="597190" y="4022734"/>
            <a:ext cx="3915008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School Regulation</a:t>
            </a:r>
          </a:p>
          <a:p>
            <a:r>
              <a:rPr lang="en-US" sz="1600" dirty="0"/>
              <a:t>s. 4 Duties of teachers</a:t>
            </a:r>
          </a:p>
          <a:p>
            <a:r>
              <a:rPr lang="en-US" sz="1600" dirty="0"/>
              <a:t>s. 5 Powers and duties of principals, vice principals or director of instruction</a:t>
            </a:r>
            <a:endParaRPr lang="en-CA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B0BF78-18E9-46EF-8757-82839BE505BA}"/>
              </a:ext>
            </a:extLst>
          </p:cNvPr>
          <p:cNvSpPr txBox="1"/>
          <p:nvPr/>
        </p:nvSpPr>
        <p:spPr>
          <a:xfrm>
            <a:off x="4921689" y="1453501"/>
            <a:ext cx="4416552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Workers Compensation Act [RSBC] Chapter 1</a:t>
            </a:r>
          </a:p>
          <a:p>
            <a:r>
              <a:rPr lang="en-US" sz="1600" dirty="0"/>
              <a:t>section 1(1) – provides legal definitions for an “employer” and “worker”</a:t>
            </a:r>
          </a:p>
          <a:p>
            <a:endParaRPr lang="en-US" sz="1600" dirty="0"/>
          </a:p>
          <a:p>
            <a:r>
              <a:rPr lang="en-US" sz="1600" dirty="0"/>
              <a:t>s. 31 An employer must establish and maintain a joint health and safety committee </a:t>
            </a:r>
          </a:p>
          <a:p>
            <a:pPr marL="342900" indent="-342900">
              <a:buAutoNum type="alphaLcParenBoth"/>
            </a:pPr>
            <a:r>
              <a:rPr lang="en-US" sz="1600" dirty="0"/>
              <a:t>in each workplace where 20 or more workers of the employers are regularly employed</a:t>
            </a:r>
          </a:p>
          <a:p>
            <a:endParaRPr lang="en-US" sz="1600" dirty="0"/>
          </a:p>
          <a:p>
            <a:endParaRPr lang="en-CA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760C8E-40D6-45DC-A16A-71B11553350F}"/>
              </a:ext>
            </a:extLst>
          </p:cNvPr>
          <p:cNvSpPr txBox="1"/>
          <p:nvPr/>
        </p:nvSpPr>
        <p:spPr>
          <a:xfrm>
            <a:off x="4912245" y="3522995"/>
            <a:ext cx="4416552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Occupational Health and Safety Regulation (OHSR)</a:t>
            </a:r>
          </a:p>
          <a:p>
            <a:r>
              <a:rPr lang="en-US" sz="1600" dirty="0"/>
              <a:t>s. 3.23 Young or new worker orientation and training</a:t>
            </a:r>
          </a:p>
          <a:p>
            <a:r>
              <a:rPr lang="en-US" sz="1600" dirty="0"/>
              <a:t>s. 3.26 Evaluation of joint committee</a:t>
            </a:r>
            <a:endParaRPr lang="en-CA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CCDA87-C1B5-4AFA-8514-544E43665AA7}"/>
              </a:ext>
            </a:extLst>
          </p:cNvPr>
          <p:cNvSpPr/>
          <p:nvPr/>
        </p:nvSpPr>
        <p:spPr>
          <a:xfrm>
            <a:off x="3286366" y="8970"/>
            <a:ext cx="40459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Compliance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3689B0-95B0-472A-834B-055E3F3DEA5C}"/>
              </a:ext>
            </a:extLst>
          </p:cNvPr>
          <p:cNvSpPr txBox="1"/>
          <p:nvPr/>
        </p:nvSpPr>
        <p:spPr>
          <a:xfrm>
            <a:off x="8876762" y="5514168"/>
            <a:ext cx="3441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6"/>
              </a:rPr>
              <a:t>https://www.worksafebc.com/en</a:t>
            </a:r>
            <a:endParaRPr lang="en-CA" dirty="0"/>
          </a:p>
          <a:p>
            <a:endParaRPr lang="en-CA" dirty="0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53A881BF-B2EC-49BD-852E-F7854131119B}"/>
              </a:ext>
            </a:extLst>
          </p:cNvPr>
          <p:cNvCxnSpPr>
            <a:cxnSpLocks/>
          </p:cNvCxnSpPr>
          <p:nvPr/>
        </p:nvCxnSpPr>
        <p:spPr>
          <a:xfrm rot="5400000">
            <a:off x="-789541" y="3093829"/>
            <a:ext cx="2368296" cy="405166"/>
          </a:xfrm>
          <a:prstGeom prst="bentConnector3">
            <a:avLst>
              <a:gd name="adj1" fmla="val -19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4BB3D1E-177C-4383-9113-C8CF65DE13E2}"/>
              </a:ext>
            </a:extLst>
          </p:cNvPr>
          <p:cNvCxnSpPr/>
          <p:nvPr/>
        </p:nvCxnSpPr>
        <p:spPr>
          <a:xfrm>
            <a:off x="192024" y="4480560"/>
            <a:ext cx="3883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389E511-4472-49CB-8E01-130AC9E6A17D}"/>
              </a:ext>
            </a:extLst>
          </p:cNvPr>
          <p:cNvSpPr txBox="1"/>
          <p:nvPr/>
        </p:nvSpPr>
        <p:spPr>
          <a:xfrm>
            <a:off x="1267708" y="5209910"/>
            <a:ext cx="741590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Employers MUST post a Notice to Workers on how to find a copy of the Act and Regulations. JHSC members must know how to find the safety laws</a:t>
            </a:r>
            <a:endParaRPr lang="en-CA" b="1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0E34188-8187-421E-BFDC-DDE47D14A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3532" y="4565250"/>
            <a:ext cx="2252243" cy="7977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4ABBEF-6E80-4C48-A4A8-87E0A36099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2287" y="1375452"/>
            <a:ext cx="2414734" cy="318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4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School District No. 22">
            <a:extLst>
              <a:ext uri="{FF2B5EF4-FFF2-40B4-BE49-F238E27FC236}">
                <a16:creationId xmlns:a16="http://schemas.microsoft.com/office/drawing/2014/main" id="{3FA6917E-B1DD-4D6B-950D-DB3BCA783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76" y="5937526"/>
            <a:ext cx="1640924" cy="86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C1F788-237C-4F4B-9BCC-D74D47094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772794"/>
            <a:ext cx="1065226" cy="10852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53BB07-C758-43CB-A850-0F84726B76DF}"/>
              </a:ext>
            </a:extLst>
          </p:cNvPr>
          <p:cNvSpPr txBox="1"/>
          <p:nvPr/>
        </p:nvSpPr>
        <p:spPr>
          <a:xfrm>
            <a:off x="4177249" y="6488668"/>
            <a:ext cx="28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b="0" i="0" dirty="0">
                <a:solidFill>
                  <a:srgbClr val="2EB2AE"/>
                </a:solidFill>
                <a:effectLst/>
                <a:latin typeface="Ubuntu" panose="020B0504030602030204" pitchFamily="34" charset="0"/>
              </a:rPr>
              <a:t>Dream. Believe. Achieve.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27F15-59DA-48B5-BEE9-A9053FE86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238" y="5913745"/>
            <a:ext cx="938856" cy="9388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5CCDA87-C1B5-4AFA-8514-544E43665AA7}"/>
              </a:ext>
            </a:extLst>
          </p:cNvPr>
          <p:cNvSpPr/>
          <p:nvPr/>
        </p:nvSpPr>
        <p:spPr>
          <a:xfrm>
            <a:off x="1299933" y="207860"/>
            <a:ext cx="83265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Group Exercise- Find a friend with a device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3013A-C6B7-4358-9593-5C8B5D9A755C}"/>
              </a:ext>
            </a:extLst>
          </p:cNvPr>
          <p:cNvSpPr txBox="1"/>
          <p:nvPr/>
        </p:nvSpPr>
        <p:spPr>
          <a:xfrm>
            <a:off x="369459" y="2901769"/>
            <a:ext cx="10497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a) “How are decisions as to when members will attend courses, what courses they will attend, and what time?” (Where is the answer found? Act, Regulation, Policy, Guideline or Standard)</a:t>
            </a:r>
            <a:endParaRPr lang="en-CA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A5CCF4-6D92-4C83-B17C-642C9AE66D73}"/>
              </a:ext>
            </a:extLst>
          </p:cNvPr>
          <p:cNvSpPr txBox="1"/>
          <p:nvPr/>
        </p:nvSpPr>
        <p:spPr>
          <a:xfrm>
            <a:off x="369459" y="4262842"/>
            <a:ext cx="8838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“What courses are considered APPROVED to meet the educational leave requirements?” (Where is the answer found? Act, Regulation, Policy, Guideline or Standard) </a:t>
            </a:r>
            <a:endParaRPr lang="en-C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BB9F1-9049-403F-A631-84548F8FA490}"/>
              </a:ext>
            </a:extLst>
          </p:cNvPr>
          <p:cNvSpPr txBox="1"/>
          <p:nvPr/>
        </p:nvSpPr>
        <p:spPr>
          <a:xfrm>
            <a:off x="560136" y="3667891"/>
            <a:ext cx="3055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Answer: Policy Item P2-41-1 </a:t>
            </a:r>
            <a:endParaRPr lang="en-CA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2EDADE-813C-44BE-B738-EA3964084E6E}"/>
              </a:ext>
            </a:extLst>
          </p:cNvPr>
          <p:cNvSpPr txBox="1"/>
          <p:nvPr/>
        </p:nvSpPr>
        <p:spPr>
          <a:xfrm>
            <a:off x="684828" y="5049975"/>
            <a:ext cx="449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Answer: Guideline G-P2-41-1 JHSC Courses</a:t>
            </a:r>
            <a:endParaRPr lang="en-C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5CDC05-E128-4645-A1FB-4475BA6A4686}"/>
              </a:ext>
            </a:extLst>
          </p:cNvPr>
          <p:cNvSpPr txBox="1"/>
          <p:nvPr/>
        </p:nvSpPr>
        <p:spPr>
          <a:xfrm>
            <a:off x="1670670" y="2083618"/>
            <a:ext cx="740552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Go to the WorkSafeBC website and find the answers to these 2 questions.</a:t>
            </a:r>
            <a:endParaRPr lang="en-CA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133920-C829-4615-A72B-3CB9F5FA96AA}"/>
              </a:ext>
            </a:extLst>
          </p:cNvPr>
          <p:cNvSpPr txBox="1"/>
          <p:nvPr/>
        </p:nvSpPr>
        <p:spPr>
          <a:xfrm>
            <a:off x="1798757" y="1191335"/>
            <a:ext cx="767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QUESTION: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A JHSC member wants to know if a SAFETY COURSE on DOG GROOMING can be used as part of the 8 hours of training? </a:t>
            </a:r>
            <a:endParaRPr lang="en-C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9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School District No. 22">
            <a:extLst>
              <a:ext uri="{FF2B5EF4-FFF2-40B4-BE49-F238E27FC236}">
                <a16:creationId xmlns:a16="http://schemas.microsoft.com/office/drawing/2014/main" id="{3FA6917E-B1DD-4D6B-950D-DB3BCA783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76" y="5937526"/>
            <a:ext cx="1640924" cy="86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C1F788-237C-4F4B-9BCC-D74D47094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84247"/>
            <a:ext cx="1152143" cy="117375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53BB07-C758-43CB-A850-0F84726B76DF}"/>
              </a:ext>
            </a:extLst>
          </p:cNvPr>
          <p:cNvSpPr txBox="1"/>
          <p:nvPr/>
        </p:nvSpPr>
        <p:spPr>
          <a:xfrm>
            <a:off x="4148045" y="6442164"/>
            <a:ext cx="28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b="0" i="0" dirty="0">
                <a:solidFill>
                  <a:srgbClr val="2EB2AE"/>
                </a:solidFill>
                <a:effectLst/>
                <a:latin typeface="Ubuntu" panose="020B0504030602030204" pitchFamily="34" charset="0"/>
              </a:rPr>
              <a:t>Dream. Believe. Achieve.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27F15-59DA-48B5-BEE9-A9053FE86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238" y="5845177"/>
            <a:ext cx="1007423" cy="100742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8C3D2075-1193-43DB-B9E8-9977A034E8E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52695" y="363418"/>
            <a:ext cx="8069266" cy="468465"/>
            <a:chOff x="1474" y="451"/>
            <a:chExt cx="5083" cy="972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9A54C8EA-62BD-43E9-ADF3-5EC7F023EC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85" y="768"/>
              <a:ext cx="432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224814DC-8C43-400A-96D8-38E316054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2" y="451"/>
              <a:ext cx="4285" cy="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effectLst/>
                  <a:latin typeface="Calibri Light" panose="020F0302020204030204" pitchFamily="34" charset="0"/>
                </a:rPr>
                <a:t>Education </a:t>
              </a:r>
              <a:r>
                <a:rPr lang="en-US" altLang="en-US" sz="2800" b="1" dirty="0">
                  <a:latin typeface="Calibri Light" panose="020F0302020204030204" pitchFamily="34" charset="0"/>
                </a:rPr>
                <a:t>sector – Claim Data</a:t>
              </a:r>
              <a:endPara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CBEF2EB-149A-4A5F-A945-CCD0D31B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" y="767"/>
              <a:ext cx="317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400" b="0" i="0" u="none" strike="noStrike" cap="none" normalizeH="0" baseline="0">
                  <a:ln>
                    <a:noFill/>
                  </a:ln>
                  <a:solidFill>
                    <a:srgbClr val="595959"/>
                  </a:solidFill>
                  <a:effectLst/>
                  <a:latin typeface="Calibri Light" panose="020F03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BD273B5A-36FC-4200-9047-FE230DB4C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1328"/>
              <a:ext cx="4333" cy="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B84A3A2-CBE5-4CFA-A960-D78426EA2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17" y="831883"/>
            <a:ext cx="4796229" cy="48528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516ED6-34AA-441D-B8F1-25CB27D43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4878" y="1186934"/>
            <a:ext cx="4865852" cy="46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14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School District No. 22">
            <a:extLst>
              <a:ext uri="{FF2B5EF4-FFF2-40B4-BE49-F238E27FC236}">
                <a16:creationId xmlns:a16="http://schemas.microsoft.com/office/drawing/2014/main" id="{3FA6917E-B1DD-4D6B-950D-DB3BCA783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76" y="5937526"/>
            <a:ext cx="1640924" cy="86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C1F788-237C-4F4B-9BCC-D74D47094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555677"/>
            <a:ext cx="1278346" cy="13023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53BB07-C758-43CB-A850-0F84726B76DF}"/>
              </a:ext>
            </a:extLst>
          </p:cNvPr>
          <p:cNvSpPr txBox="1"/>
          <p:nvPr/>
        </p:nvSpPr>
        <p:spPr>
          <a:xfrm>
            <a:off x="4148045" y="6442164"/>
            <a:ext cx="28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b="0" i="0" dirty="0">
                <a:solidFill>
                  <a:srgbClr val="2EB2AE"/>
                </a:solidFill>
                <a:effectLst/>
                <a:latin typeface="Ubuntu" panose="020B0504030602030204" pitchFamily="34" charset="0"/>
              </a:rPr>
              <a:t>Dream. Believe. Achieve.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27F15-59DA-48B5-BEE9-A9053FE86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238" y="5845177"/>
            <a:ext cx="1007423" cy="100742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8C3D2075-1193-43DB-B9E8-9977A034E8E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52695" y="306908"/>
            <a:ext cx="6915153" cy="488760"/>
            <a:chOff x="1474" y="242"/>
            <a:chExt cx="4356" cy="1181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9A54C8EA-62BD-43E9-ADF3-5EC7F023EC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85" y="768"/>
              <a:ext cx="432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224814DC-8C43-400A-96D8-38E316054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8" y="242"/>
              <a:ext cx="1344" cy="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u="none" strike="noStrike" cap="none" normalizeH="0" baseline="0" dirty="0">
                  <a:ln>
                    <a:noFill/>
                  </a:ln>
                  <a:effectLst/>
                  <a:latin typeface="Calibri Light" panose="020F0302020204030204" pitchFamily="34" charset="0"/>
                </a:rPr>
                <a:t>Hazard &amp; Risk</a:t>
              </a:r>
              <a:endParaRPr kumimoji="0" lang="en-US" altLang="en-US" sz="28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CBEF2EB-149A-4A5F-A945-CCD0D31B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" y="767"/>
              <a:ext cx="317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400" b="0" i="0" u="none" strike="noStrike" cap="none" normalizeH="0" baseline="0">
                  <a:ln>
                    <a:noFill/>
                  </a:ln>
                  <a:solidFill>
                    <a:srgbClr val="595959"/>
                  </a:solidFill>
                  <a:effectLst/>
                  <a:latin typeface="Calibri Light" panose="020F03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BD273B5A-36FC-4200-9047-FE230DB4C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1328"/>
              <a:ext cx="4333" cy="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298720-6DC5-4361-8BC4-23DD72D8963D}"/>
              </a:ext>
            </a:extLst>
          </p:cNvPr>
          <p:cNvGrpSpPr/>
          <p:nvPr/>
        </p:nvGrpSpPr>
        <p:grpSpPr>
          <a:xfrm>
            <a:off x="2052695" y="937676"/>
            <a:ext cx="6943728" cy="1477328"/>
            <a:chOff x="1996339" y="1398024"/>
            <a:chExt cx="6943728" cy="1477328"/>
          </a:xfrm>
          <a:solidFill>
            <a:srgbClr val="FFC000"/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1828A4D-DC7C-410C-AB61-934F088D3132}"/>
                </a:ext>
              </a:extLst>
            </p:cNvPr>
            <p:cNvGrpSpPr/>
            <p:nvPr/>
          </p:nvGrpSpPr>
          <p:grpSpPr>
            <a:xfrm>
              <a:off x="1996339" y="1398024"/>
              <a:ext cx="6943728" cy="1477328"/>
              <a:chOff x="2548890" y="4062630"/>
              <a:chExt cx="6858000" cy="1975485"/>
            </a:xfrm>
            <a:grpFill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05E4BFF-9920-49F9-8101-068F60ED9973}"/>
                  </a:ext>
                </a:extLst>
              </p:cNvPr>
              <p:cNvSpPr/>
              <p:nvPr/>
            </p:nvSpPr>
            <p:spPr>
              <a:xfrm>
                <a:off x="2548890" y="4062630"/>
                <a:ext cx="6858000" cy="1428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E72BF02-82B2-49FE-A29B-F54668137836}"/>
                  </a:ext>
                </a:extLst>
              </p:cNvPr>
              <p:cNvSpPr/>
              <p:nvPr/>
            </p:nvSpPr>
            <p:spPr>
              <a:xfrm>
                <a:off x="2548890" y="4205505"/>
                <a:ext cx="6858000" cy="1832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457200" tIns="182880" rIns="457200" bIns="4572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950" cap="all">
                    <a:solidFill>
                      <a:srgbClr val="FFFFFF"/>
                    </a:solidFill>
                    <a:effectLst/>
                    <a:latin typeface="Verdan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CA" sz="95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FB965B-6BFD-45A6-8DD6-85571752CFD4}"/>
                </a:ext>
              </a:extLst>
            </p:cNvPr>
            <p:cNvSpPr txBox="1"/>
            <p:nvPr/>
          </p:nvSpPr>
          <p:spPr>
            <a:xfrm>
              <a:off x="2055694" y="1668295"/>
              <a:ext cx="6451405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What is the difference between Hazard &amp; Risk?</a:t>
              </a:r>
            </a:p>
            <a:p>
              <a:endParaRPr lang="en-US" dirty="0"/>
            </a:p>
            <a:p>
              <a:endParaRPr lang="en-CA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92630D-99E1-452B-9127-792EB917C195}"/>
                </a:ext>
              </a:extLst>
            </p:cNvPr>
            <p:cNvSpPr txBox="1"/>
            <p:nvPr/>
          </p:nvSpPr>
          <p:spPr>
            <a:xfrm>
              <a:off x="2052695" y="2222094"/>
              <a:ext cx="6887372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How can hazards be control to minimize the risk of injury to a worker?</a:t>
              </a:r>
              <a:endParaRPr lang="en-CA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409C50B-5E9F-4223-A8D9-7126FB597C4D}"/>
              </a:ext>
            </a:extLst>
          </p:cNvPr>
          <p:cNvSpPr txBox="1"/>
          <p:nvPr/>
        </p:nvSpPr>
        <p:spPr>
          <a:xfrm>
            <a:off x="144605" y="2704257"/>
            <a:ext cx="35219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"hazard"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means a thing or condition that may expose a person to a risk of injury or occupational disease;</a:t>
            </a:r>
            <a:endParaRPr lang="en-CA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81CCC5-24C0-4F2D-ADC6-BC5292D34C7D}"/>
              </a:ext>
            </a:extLst>
          </p:cNvPr>
          <p:cNvSpPr txBox="1"/>
          <p:nvPr/>
        </p:nvSpPr>
        <p:spPr>
          <a:xfrm>
            <a:off x="149044" y="4038032"/>
            <a:ext cx="3070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"risk" </a:t>
            </a:r>
            <a:r>
              <a:rPr lang="en-US" dirty="0"/>
              <a:t>means a </a:t>
            </a:r>
            <a:r>
              <a:rPr lang="en-US" b="1" dirty="0"/>
              <a:t>chance</a:t>
            </a:r>
            <a:r>
              <a:rPr lang="en-US" dirty="0"/>
              <a:t> of injury or occupational disease</a:t>
            </a:r>
            <a:endParaRPr lang="en-CA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63D2E4-98E8-434B-B8AB-C306D3088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2720" y="2636831"/>
            <a:ext cx="4455190" cy="1520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CBDE7D-C9E3-4D93-BA19-2BBE662A4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4085" y="4354688"/>
            <a:ext cx="2513133" cy="16810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26C83F-08ED-49CD-8399-3A4F6188AA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5554" y="4325552"/>
            <a:ext cx="3535986" cy="1944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5551BE-9613-48F4-A680-9C1812F33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9465" y="760596"/>
            <a:ext cx="6943946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0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1236</Words>
  <Application>Microsoft Office PowerPoint</Application>
  <PresentationFormat>Widescreen</PresentationFormat>
  <Paragraphs>162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BCSans</vt:lpstr>
      <vt:lpstr>Calibri</vt:lpstr>
      <vt:lpstr>Calibri Light</vt:lpstr>
      <vt:lpstr>Ubuntu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Marcoux</dc:creator>
  <cp:lastModifiedBy>Daniel Marcoux</cp:lastModifiedBy>
  <cp:revision>46</cp:revision>
  <cp:lastPrinted>2022-09-12T17:56:19Z</cp:lastPrinted>
  <dcterms:created xsi:type="dcterms:W3CDTF">2022-09-12T14:48:22Z</dcterms:created>
  <dcterms:modified xsi:type="dcterms:W3CDTF">2022-10-19T16:45:56Z</dcterms:modified>
</cp:coreProperties>
</file>